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2"/>
  </p:notesMasterIdLst>
  <p:sldIdLst>
    <p:sldId id="256" r:id="rId2"/>
    <p:sldId id="377" r:id="rId3"/>
    <p:sldId id="334" r:id="rId4"/>
    <p:sldId id="468" r:id="rId5"/>
    <p:sldId id="425" r:id="rId6"/>
    <p:sldId id="424" r:id="rId7"/>
    <p:sldId id="423" r:id="rId8"/>
    <p:sldId id="410" r:id="rId9"/>
    <p:sldId id="426" r:id="rId10"/>
    <p:sldId id="427" r:id="rId11"/>
    <p:sldId id="428" r:id="rId12"/>
    <p:sldId id="429" r:id="rId13"/>
    <p:sldId id="430" r:id="rId14"/>
    <p:sldId id="431" r:id="rId15"/>
    <p:sldId id="432" r:id="rId16"/>
    <p:sldId id="433" r:id="rId17"/>
    <p:sldId id="434" r:id="rId18"/>
    <p:sldId id="435" r:id="rId19"/>
    <p:sldId id="436" r:id="rId20"/>
    <p:sldId id="437" r:id="rId21"/>
    <p:sldId id="438" r:id="rId22"/>
    <p:sldId id="440" r:id="rId23"/>
    <p:sldId id="441" r:id="rId24"/>
    <p:sldId id="442" r:id="rId25"/>
    <p:sldId id="443" r:id="rId26"/>
    <p:sldId id="449" r:id="rId27"/>
    <p:sldId id="448" r:id="rId28"/>
    <p:sldId id="444" r:id="rId29"/>
    <p:sldId id="446" r:id="rId30"/>
    <p:sldId id="447" r:id="rId31"/>
    <p:sldId id="445" r:id="rId32"/>
    <p:sldId id="450" r:id="rId33"/>
    <p:sldId id="439" r:id="rId34"/>
    <p:sldId id="451" r:id="rId35"/>
    <p:sldId id="458" r:id="rId36"/>
    <p:sldId id="452" r:id="rId37"/>
    <p:sldId id="453" r:id="rId38"/>
    <p:sldId id="454" r:id="rId39"/>
    <p:sldId id="456" r:id="rId40"/>
    <p:sldId id="455" r:id="rId41"/>
    <p:sldId id="457" r:id="rId42"/>
    <p:sldId id="459" r:id="rId43"/>
    <p:sldId id="464" r:id="rId44"/>
    <p:sldId id="463" r:id="rId45"/>
    <p:sldId id="465" r:id="rId46"/>
    <p:sldId id="462" r:id="rId47"/>
    <p:sldId id="466" r:id="rId48"/>
    <p:sldId id="467" r:id="rId49"/>
    <p:sldId id="460" r:id="rId50"/>
    <p:sldId id="258" r:id="rId51"/>
  </p:sldIdLst>
  <p:sldSz cx="9144000" cy="6858000" type="screen4x3"/>
  <p:notesSz cx="7315200" cy="9601200"/>
  <p:defaultTextStyle>
    <a:defPPr>
      <a:defRPr lang="en-US"/>
    </a:defPPr>
    <a:lvl1pPr algn="l" rtl="0" fontAlgn="base">
      <a:spcBef>
        <a:spcPct val="0"/>
      </a:spcBef>
      <a:spcAft>
        <a:spcPct val="0"/>
      </a:spcAft>
      <a:defRPr kern="1200">
        <a:solidFill>
          <a:schemeClr val="tx1"/>
        </a:solidFill>
        <a:latin typeface="Arial" pitchFamily="34" charset="0"/>
        <a:ea typeface="ＭＳ Ｐゴシック" pitchFamily="34" charset="-128"/>
        <a:cs typeface="+mn-cs"/>
      </a:defRPr>
    </a:lvl1pPr>
    <a:lvl2pPr marL="457200" algn="l" rtl="0" fontAlgn="base">
      <a:spcBef>
        <a:spcPct val="0"/>
      </a:spcBef>
      <a:spcAft>
        <a:spcPct val="0"/>
      </a:spcAft>
      <a:defRPr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kern="1200">
        <a:solidFill>
          <a:schemeClr val="tx1"/>
        </a:solidFill>
        <a:latin typeface="Arial" pitchFamily="34" charset="0"/>
        <a:ea typeface="ＭＳ Ｐゴシック" pitchFamily="34" charset="-128"/>
        <a:cs typeface="+mn-cs"/>
      </a:defRPr>
    </a:lvl5pPr>
    <a:lvl6pPr marL="2286000" algn="l" defTabSz="914400" rtl="0" eaLnBrk="1" latinLnBrk="0" hangingPunct="1">
      <a:defRPr kern="1200">
        <a:solidFill>
          <a:schemeClr val="tx1"/>
        </a:solidFill>
        <a:latin typeface="Arial" pitchFamily="34" charset="0"/>
        <a:ea typeface="ＭＳ Ｐゴシック" pitchFamily="34" charset="-128"/>
        <a:cs typeface="+mn-cs"/>
      </a:defRPr>
    </a:lvl6pPr>
    <a:lvl7pPr marL="2743200" algn="l" defTabSz="914400" rtl="0" eaLnBrk="1" latinLnBrk="0" hangingPunct="1">
      <a:defRPr kern="1200">
        <a:solidFill>
          <a:schemeClr val="tx1"/>
        </a:solidFill>
        <a:latin typeface="Arial" pitchFamily="34" charset="0"/>
        <a:ea typeface="ＭＳ Ｐゴシック" pitchFamily="34" charset="-128"/>
        <a:cs typeface="+mn-cs"/>
      </a:defRPr>
    </a:lvl7pPr>
    <a:lvl8pPr marL="3200400" algn="l" defTabSz="914400" rtl="0" eaLnBrk="1" latinLnBrk="0" hangingPunct="1">
      <a:defRPr kern="1200">
        <a:solidFill>
          <a:schemeClr val="tx1"/>
        </a:solidFill>
        <a:latin typeface="Arial" pitchFamily="34" charset="0"/>
        <a:ea typeface="ＭＳ Ｐゴシック" pitchFamily="34" charset="-128"/>
        <a:cs typeface="+mn-cs"/>
      </a:defRPr>
    </a:lvl8pPr>
    <a:lvl9pPr marL="3657600" algn="l" defTabSz="914400" rtl="0" eaLnBrk="1" latinLnBrk="0" hangingPunct="1">
      <a:defRPr kern="1200">
        <a:solidFill>
          <a:schemeClr val="tx1"/>
        </a:solidFill>
        <a:latin typeface="Arial" pitchFamily="34" charset="0"/>
        <a:ea typeface="ＭＳ Ｐゴシック"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heresa" initials="T" lastIdx="1" clrIdx="0">
    <p:extLst>
      <p:ext uri="{19B8F6BF-5375-455C-9EA6-DF929625EA0E}">
        <p15:presenceInfo xmlns:p15="http://schemas.microsoft.com/office/powerpoint/2012/main" userId="111e9a385623294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F9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55" autoAdjust="0"/>
    <p:restoredTop sz="73208" autoAdjust="0"/>
  </p:normalViewPr>
  <p:slideViewPr>
    <p:cSldViewPr>
      <p:cViewPr varScale="1">
        <p:scale>
          <a:sx n="78" d="100"/>
          <a:sy n="78" d="100"/>
        </p:scale>
        <p:origin x="1176" y="4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commentAuthors" Target="commentAuthor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AFD7787-98A0-425E-9463-1272C6C34290}" type="doc">
      <dgm:prSet loTypeId="urn:microsoft.com/office/officeart/2016/7/layout/RepeatingBendingProcessNew" loCatId="process" qsTypeId="urn:microsoft.com/office/officeart/2005/8/quickstyle/simple1" qsCatId="simple" csTypeId="urn:microsoft.com/office/officeart/2005/8/colors/colorful2" csCatId="colorful" phldr="1"/>
      <dgm:spPr/>
      <dgm:t>
        <a:bodyPr/>
        <a:lstStyle/>
        <a:p>
          <a:endParaRPr lang="en-US"/>
        </a:p>
      </dgm:t>
    </dgm:pt>
    <dgm:pt modelId="{F13A3D9D-AB50-46BB-9BF4-FE2E34FC5E0A}">
      <dgm:prSet/>
      <dgm:spPr/>
      <dgm:t>
        <a:bodyPr/>
        <a:lstStyle/>
        <a:p>
          <a:r>
            <a:rPr lang="en-US" dirty="0"/>
            <a:t>First Models </a:t>
          </a:r>
        </a:p>
      </dgm:t>
    </dgm:pt>
    <dgm:pt modelId="{2AE597E3-EA0A-48E0-9805-E573EE2B3CD3}" type="parTrans" cxnId="{A064436B-F82F-416F-BF10-37A1465C9966}">
      <dgm:prSet/>
      <dgm:spPr/>
      <dgm:t>
        <a:bodyPr/>
        <a:lstStyle/>
        <a:p>
          <a:endParaRPr lang="en-US"/>
        </a:p>
      </dgm:t>
    </dgm:pt>
    <dgm:pt modelId="{932ADFE7-6F4D-4034-9A7F-48E22F1728AE}" type="sibTrans" cxnId="{A064436B-F82F-416F-BF10-37A1465C9966}">
      <dgm:prSet/>
      <dgm:spPr/>
      <dgm:t>
        <a:bodyPr/>
        <a:lstStyle/>
        <a:p>
          <a:endParaRPr lang="en-US"/>
        </a:p>
      </dgm:t>
    </dgm:pt>
    <dgm:pt modelId="{8DA87372-ABFC-4AF7-B0B8-84E78F34302D}">
      <dgm:prSet/>
      <dgm:spPr/>
      <dgm:t>
        <a:bodyPr/>
        <a:lstStyle/>
        <a:p>
          <a:r>
            <a:rPr lang="en-US" dirty="0"/>
            <a:t>SIR models with demography</a:t>
          </a:r>
        </a:p>
      </dgm:t>
    </dgm:pt>
    <dgm:pt modelId="{92EFE8D2-39C2-410B-BB45-BE061C813AB4}" type="parTrans" cxnId="{00254CE5-AA47-4CD8-822F-5E10FB55EE66}">
      <dgm:prSet/>
      <dgm:spPr/>
      <dgm:t>
        <a:bodyPr/>
        <a:lstStyle/>
        <a:p>
          <a:endParaRPr lang="en-US"/>
        </a:p>
      </dgm:t>
    </dgm:pt>
    <dgm:pt modelId="{10BF47B8-D1D6-49BF-BB0A-62B444DE482A}" type="sibTrans" cxnId="{00254CE5-AA47-4CD8-822F-5E10FB55EE66}">
      <dgm:prSet/>
      <dgm:spPr/>
      <dgm:t>
        <a:bodyPr/>
        <a:lstStyle/>
        <a:p>
          <a:endParaRPr lang="en-US"/>
        </a:p>
      </dgm:t>
    </dgm:pt>
    <dgm:pt modelId="{36EAB861-7345-40FB-B992-E8BED8E2832C}">
      <dgm:prSet/>
      <dgm:spPr/>
      <dgm:t>
        <a:bodyPr/>
        <a:lstStyle/>
        <a:p>
          <a:r>
            <a:rPr lang="en-US" dirty="0"/>
            <a:t>Reproductive Number, Thresholds, Equilibria</a:t>
          </a:r>
        </a:p>
      </dgm:t>
    </dgm:pt>
    <dgm:pt modelId="{AD8D3D15-0332-409E-AF41-BD1C7D5DE05A}" type="parTrans" cxnId="{CF61881B-AF64-49FA-9D9B-EC5CAACC7D9B}">
      <dgm:prSet/>
      <dgm:spPr/>
      <dgm:t>
        <a:bodyPr/>
        <a:lstStyle/>
        <a:p>
          <a:endParaRPr lang="en-US"/>
        </a:p>
      </dgm:t>
    </dgm:pt>
    <dgm:pt modelId="{5B1D7931-154E-4BE0-88D6-74585874E58A}" type="sibTrans" cxnId="{CF61881B-AF64-49FA-9D9B-EC5CAACC7D9B}">
      <dgm:prSet/>
      <dgm:spPr/>
      <dgm:t>
        <a:bodyPr/>
        <a:lstStyle/>
        <a:p>
          <a:endParaRPr lang="en-US"/>
        </a:p>
      </dgm:t>
    </dgm:pt>
    <dgm:pt modelId="{4D13EE09-9101-44FD-AE5D-B01F6BF7FE44}">
      <dgm:prSet/>
      <dgm:spPr/>
      <dgm:t>
        <a:bodyPr/>
        <a:lstStyle/>
        <a:p>
          <a:r>
            <a:rPr lang="en-US"/>
            <a:t>Lab: Dynamic Models in R</a:t>
          </a:r>
        </a:p>
      </dgm:t>
    </dgm:pt>
    <dgm:pt modelId="{2FD819F7-B992-4536-A3E0-3407732C43E2}" type="parTrans" cxnId="{47F8D605-5633-4568-83FC-F44DBACBD2C2}">
      <dgm:prSet/>
      <dgm:spPr/>
      <dgm:t>
        <a:bodyPr/>
        <a:lstStyle/>
        <a:p>
          <a:endParaRPr lang="en-US"/>
        </a:p>
      </dgm:t>
    </dgm:pt>
    <dgm:pt modelId="{6B0F8716-D924-48B6-B0E4-79B201C69BFB}" type="sibTrans" cxnId="{47F8D605-5633-4568-83FC-F44DBACBD2C2}">
      <dgm:prSet/>
      <dgm:spPr/>
      <dgm:t>
        <a:bodyPr/>
        <a:lstStyle/>
        <a:p>
          <a:endParaRPr lang="en-US"/>
        </a:p>
      </dgm:t>
    </dgm:pt>
    <dgm:pt modelId="{AC629ABA-B7DE-427E-8243-84A220B95F66}">
      <dgm:prSet/>
      <dgm:spPr/>
      <dgm:t>
        <a:bodyPr/>
        <a:lstStyle/>
        <a:p>
          <a:r>
            <a:rPr lang="en-US" dirty="0"/>
            <a:t>Heterogeneous mixing and temporal modeling</a:t>
          </a:r>
        </a:p>
      </dgm:t>
    </dgm:pt>
    <dgm:pt modelId="{D429D728-63DD-4690-A51C-AF44EC674CA1}" type="parTrans" cxnId="{2F330757-DC54-4746-8AC0-B92B20F8F8EA}">
      <dgm:prSet/>
      <dgm:spPr/>
      <dgm:t>
        <a:bodyPr/>
        <a:lstStyle/>
        <a:p>
          <a:endParaRPr lang="en-US"/>
        </a:p>
      </dgm:t>
    </dgm:pt>
    <dgm:pt modelId="{EA31FED9-BFD6-4F28-A50F-9D04CC759D68}" type="sibTrans" cxnId="{2F330757-DC54-4746-8AC0-B92B20F8F8EA}">
      <dgm:prSet/>
      <dgm:spPr/>
      <dgm:t>
        <a:bodyPr/>
        <a:lstStyle/>
        <a:p>
          <a:endParaRPr lang="en-US"/>
        </a:p>
      </dgm:t>
    </dgm:pt>
    <dgm:pt modelId="{5D1EC0D4-5F95-44C0-9676-065DFBEB2EBD}">
      <dgm:prSet/>
      <dgm:spPr/>
      <dgm:t>
        <a:bodyPr/>
        <a:lstStyle/>
        <a:p>
          <a:r>
            <a:rPr lang="en-US"/>
            <a:t>Emerging infections: takeoff, growth, extinction</a:t>
          </a:r>
        </a:p>
      </dgm:t>
    </dgm:pt>
    <dgm:pt modelId="{1CA36CF6-E42B-4E5B-98C8-9D9ACADAE6A1}" type="parTrans" cxnId="{169AA076-049C-4C3C-9470-880047885CB8}">
      <dgm:prSet/>
      <dgm:spPr/>
      <dgm:t>
        <a:bodyPr/>
        <a:lstStyle/>
        <a:p>
          <a:endParaRPr lang="en-US"/>
        </a:p>
      </dgm:t>
    </dgm:pt>
    <dgm:pt modelId="{0BD47185-9727-408A-9901-E25C42F87557}" type="sibTrans" cxnId="{169AA076-049C-4C3C-9470-880047885CB8}">
      <dgm:prSet/>
      <dgm:spPr/>
      <dgm:t>
        <a:bodyPr/>
        <a:lstStyle/>
        <a:p>
          <a:endParaRPr lang="en-US"/>
        </a:p>
      </dgm:t>
    </dgm:pt>
    <dgm:pt modelId="{EDE9185E-874D-4BBC-B8A0-7B9319083693}">
      <dgm:prSet/>
      <dgm:spPr/>
      <dgm:t>
        <a:bodyPr/>
        <a:lstStyle/>
        <a:p>
          <a:r>
            <a:rPr lang="en-US"/>
            <a:t>Lab: Emerging infections</a:t>
          </a:r>
        </a:p>
      </dgm:t>
    </dgm:pt>
    <dgm:pt modelId="{BCE9B7C8-79E7-46E0-BFCE-0F89F1F8919C}" type="parTrans" cxnId="{BD93D628-81B1-4EBE-8366-BB5FB66D5030}">
      <dgm:prSet/>
      <dgm:spPr/>
      <dgm:t>
        <a:bodyPr/>
        <a:lstStyle/>
        <a:p>
          <a:endParaRPr lang="en-US"/>
        </a:p>
      </dgm:t>
    </dgm:pt>
    <dgm:pt modelId="{2940E8DF-78F5-4FFF-87C2-CBE2ED5B1136}" type="sibTrans" cxnId="{BD93D628-81B1-4EBE-8366-BB5FB66D5030}">
      <dgm:prSet/>
      <dgm:spPr/>
      <dgm:t>
        <a:bodyPr/>
        <a:lstStyle/>
        <a:p>
          <a:endParaRPr lang="en-US"/>
        </a:p>
      </dgm:t>
    </dgm:pt>
    <dgm:pt modelId="{3F90BAE7-8F33-4811-8620-541EAC8CCD57}">
      <dgm:prSet/>
      <dgm:spPr/>
      <dgm:t>
        <a:bodyPr/>
        <a:lstStyle/>
        <a:p>
          <a:r>
            <a:rPr lang="en-US" dirty="0"/>
            <a:t>Vectors, zoonoses, &amp; environmental transmission</a:t>
          </a:r>
        </a:p>
      </dgm:t>
    </dgm:pt>
    <dgm:pt modelId="{31CA585A-9842-4320-98FC-E7ECCFC7FC6B}" type="parTrans" cxnId="{96C48C48-AD73-439E-9C45-4455DCCEC2B7}">
      <dgm:prSet/>
      <dgm:spPr/>
      <dgm:t>
        <a:bodyPr/>
        <a:lstStyle/>
        <a:p>
          <a:endParaRPr lang="en-US"/>
        </a:p>
      </dgm:t>
    </dgm:pt>
    <dgm:pt modelId="{D61D6E9E-264A-4E69-8C1E-814F661E7C2D}" type="sibTrans" cxnId="{96C48C48-AD73-439E-9C45-4455DCCEC2B7}">
      <dgm:prSet/>
      <dgm:spPr/>
      <dgm:t>
        <a:bodyPr/>
        <a:lstStyle/>
        <a:p>
          <a:endParaRPr lang="en-US"/>
        </a:p>
      </dgm:t>
    </dgm:pt>
    <dgm:pt modelId="{36E754CF-717E-4C71-A75E-7F46BF540592}">
      <dgm:prSet/>
      <dgm:spPr/>
      <dgm:t>
        <a:bodyPr/>
        <a:lstStyle/>
        <a:p>
          <a:r>
            <a:rPr lang="en-US"/>
            <a:t>Stochastic dynamics</a:t>
          </a:r>
        </a:p>
      </dgm:t>
    </dgm:pt>
    <dgm:pt modelId="{523181F3-81D4-4840-B552-4723A1D814A0}" type="parTrans" cxnId="{3F257AE9-6318-4E87-AC90-5D7E3A04588D}">
      <dgm:prSet/>
      <dgm:spPr/>
      <dgm:t>
        <a:bodyPr/>
        <a:lstStyle/>
        <a:p>
          <a:endParaRPr lang="en-US"/>
        </a:p>
      </dgm:t>
    </dgm:pt>
    <dgm:pt modelId="{FDEF1FE8-EFEA-4266-B807-796CFC114B82}" type="sibTrans" cxnId="{3F257AE9-6318-4E87-AC90-5D7E3A04588D}">
      <dgm:prSet/>
      <dgm:spPr/>
      <dgm:t>
        <a:bodyPr/>
        <a:lstStyle/>
        <a:p>
          <a:endParaRPr lang="en-US"/>
        </a:p>
      </dgm:t>
    </dgm:pt>
    <dgm:pt modelId="{0B0C9CE7-2498-4398-9FA7-4A8CA83DED80}">
      <dgm:prSet/>
      <dgm:spPr/>
      <dgm:t>
        <a:bodyPr/>
        <a:lstStyle/>
        <a:p>
          <a:r>
            <a:rPr lang="en-US"/>
            <a:t>Spatial models, networks</a:t>
          </a:r>
        </a:p>
      </dgm:t>
    </dgm:pt>
    <dgm:pt modelId="{563E8B4F-3012-48FA-877E-ED5D22AC64FA}" type="parTrans" cxnId="{9FF56B3D-C56A-4AEC-B290-9B2C33C25672}">
      <dgm:prSet/>
      <dgm:spPr/>
      <dgm:t>
        <a:bodyPr/>
        <a:lstStyle/>
        <a:p>
          <a:endParaRPr lang="en-US"/>
        </a:p>
      </dgm:t>
    </dgm:pt>
    <dgm:pt modelId="{3079668C-D2AB-4B1B-A932-CCE3C351D36D}" type="sibTrans" cxnId="{9FF56B3D-C56A-4AEC-B290-9B2C33C25672}">
      <dgm:prSet/>
      <dgm:spPr/>
      <dgm:t>
        <a:bodyPr/>
        <a:lstStyle/>
        <a:p>
          <a:endParaRPr lang="en-US"/>
        </a:p>
      </dgm:t>
    </dgm:pt>
    <dgm:pt modelId="{E3717D9A-C5BA-46D7-801E-61B47EB8790A}">
      <dgm:prSet/>
      <dgm:spPr/>
      <dgm:t>
        <a:bodyPr/>
        <a:lstStyle/>
        <a:p>
          <a:r>
            <a:rPr lang="en-US"/>
            <a:t>Interventions and sensitivity analyses</a:t>
          </a:r>
        </a:p>
      </dgm:t>
    </dgm:pt>
    <dgm:pt modelId="{2EDD9C15-C5C3-4D91-92E3-9D2EE79CEA52}" type="parTrans" cxnId="{FEB76F32-AA80-46C2-B378-F37BE29B1217}">
      <dgm:prSet/>
      <dgm:spPr/>
      <dgm:t>
        <a:bodyPr/>
        <a:lstStyle/>
        <a:p>
          <a:endParaRPr lang="en-US"/>
        </a:p>
      </dgm:t>
    </dgm:pt>
    <dgm:pt modelId="{94A8950B-451E-4456-865F-0FEB0543110C}" type="sibTrans" cxnId="{FEB76F32-AA80-46C2-B378-F37BE29B1217}">
      <dgm:prSet/>
      <dgm:spPr/>
      <dgm:t>
        <a:bodyPr/>
        <a:lstStyle/>
        <a:p>
          <a:endParaRPr lang="en-US"/>
        </a:p>
      </dgm:t>
    </dgm:pt>
    <dgm:pt modelId="{99EEF43A-CE15-4EC2-922C-C4A1711DDF6E}">
      <dgm:prSet/>
      <dgm:spPr/>
      <dgm:t>
        <a:bodyPr/>
        <a:lstStyle/>
        <a:p>
          <a:r>
            <a:rPr lang="en-US"/>
            <a:t>Lab: Interventions and sensitivity analyses </a:t>
          </a:r>
        </a:p>
      </dgm:t>
    </dgm:pt>
    <dgm:pt modelId="{3D21ECA0-9C40-4C90-8062-55ABDCA2A8FC}" type="parTrans" cxnId="{86467004-F14D-455A-B692-329BFD60B345}">
      <dgm:prSet/>
      <dgm:spPr/>
      <dgm:t>
        <a:bodyPr/>
        <a:lstStyle/>
        <a:p>
          <a:endParaRPr lang="en-US"/>
        </a:p>
      </dgm:t>
    </dgm:pt>
    <dgm:pt modelId="{0CCA6D27-97A5-4843-9A84-994BDF565F00}" type="sibTrans" cxnId="{86467004-F14D-455A-B692-329BFD60B345}">
      <dgm:prSet/>
      <dgm:spPr/>
      <dgm:t>
        <a:bodyPr/>
        <a:lstStyle/>
        <a:p>
          <a:endParaRPr lang="en-US"/>
        </a:p>
      </dgm:t>
    </dgm:pt>
    <dgm:pt modelId="{876936C3-8F14-4FA3-9961-4475E5864743}">
      <dgm:prSet/>
      <dgm:spPr/>
      <dgm:t>
        <a:bodyPr/>
        <a:lstStyle/>
        <a:p>
          <a:r>
            <a:rPr lang="en-US"/>
            <a:t>Competition and evolutionary models</a:t>
          </a:r>
        </a:p>
      </dgm:t>
    </dgm:pt>
    <dgm:pt modelId="{669135E1-B964-47F7-8FFA-B980E2662E60}" type="parTrans" cxnId="{63F3A72A-B71D-4BCD-8B39-B7289D30C840}">
      <dgm:prSet/>
      <dgm:spPr/>
      <dgm:t>
        <a:bodyPr/>
        <a:lstStyle/>
        <a:p>
          <a:endParaRPr lang="en-US"/>
        </a:p>
      </dgm:t>
    </dgm:pt>
    <dgm:pt modelId="{FD6D70C9-F6E2-4A06-AB43-83D3C21A6584}" type="sibTrans" cxnId="{63F3A72A-B71D-4BCD-8B39-B7289D30C840}">
      <dgm:prSet/>
      <dgm:spPr/>
      <dgm:t>
        <a:bodyPr/>
        <a:lstStyle/>
        <a:p>
          <a:endParaRPr lang="en-US"/>
        </a:p>
      </dgm:t>
    </dgm:pt>
    <dgm:pt modelId="{AA80E1FB-E2A7-4EA4-BFE7-888AF0B828CD}">
      <dgm:prSet/>
      <dgm:spPr/>
      <dgm:t>
        <a:bodyPr/>
        <a:lstStyle/>
        <a:p>
          <a:r>
            <a:rPr lang="en-US"/>
            <a:t>Within host evolution</a:t>
          </a:r>
        </a:p>
      </dgm:t>
    </dgm:pt>
    <dgm:pt modelId="{5E8067D3-8F3E-4F38-AD57-14CD811AABC3}" type="parTrans" cxnId="{C5F88823-880E-4946-9988-63F4B20F5110}">
      <dgm:prSet/>
      <dgm:spPr/>
      <dgm:t>
        <a:bodyPr/>
        <a:lstStyle/>
        <a:p>
          <a:endParaRPr lang="en-US"/>
        </a:p>
      </dgm:t>
    </dgm:pt>
    <dgm:pt modelId="{53BCD97F-19CF-4FB4-9A5D-33D18D60D1CB}" type="sibTrans" cxnId="{C5F88823-880E-4946-9988-63F4B20F5110}">
      <dgm:prSet/>
      <dgm:spPr/>
      <dgm:t>
        <a:bodyPr/>
        <a:lstStyle/>
        <a:p>
          <a:endParaRPr lang="en-US"/>
        </a:p>
      </dgm:t>
    </dgm:pt>
    <dgm:pt modelId="{1499B1EA-5C2C-47A3-891E-B87333E6519B}">
      <dgm:prSet/>
      <dgm:spPr/>
      <dgm:t>
        <a:bodyPr/>
        <a:lstStyle/>
        <a:p>
          <a:r>
            <a:rPr lang="en-US"/>
            <a:t>Lab on Parameterization, calibration, and uncertainty</a:t>
          </a:r>
        </a:p>
      </dgm:t>
    </dgm:pt>
    <dgm:pt modelId="{BF790ECA-D1D8-4154-A6E9-861412B0D32E}" type="parTrans" cxnId="{41B53338-36A8-448B-AE91-78F7A9DEC35D}">
      <dgm:prSet/>
      <dgm:spPr/>
      <dgm:t>
        <a:bodyPr/>
        <a:lstStyle/>
        <a:p>
          <a:endParaRPr lang="en-US"/>
        </a:p>
      </dgm:t>
    </dgm:pt>
    <dgm:pt modelId="{C7FBCD56-D4AB-4A4C-BA7B-8AB694D911B4}" type="sibTrans" cxnId="{41B53338-36A8-448B-AE91-78F7A9DEC35D}">
      <dgm:prSet/>
      <dgm:spPr/>
      <dgm:t>
        <a:bodyPr/>
        <a:lstStyle/>
        <a:p>
          <a:endParaRPr lang="en-US"/>
        </a:p>
      </dgm:t>
    </dgm:pt>
    <dgm:pt modelId="{E8464ED5-91F2-49DE-B311-468A5B02BFC1}">
      <dgm:prSet/>
      <dgm:spPr/>
      <dgm:t>
        <a:bodyPr/>
        <a:lstStyle/>
        <a:p>
          <a:r>
            <a:rPr lang="en-US"/>
            <a:t>Health policy and economic evaluation models</a:t>
          </a:r>
        </a:p>
      </dgm:t>
    </dgm:pt>
    <dgm:pt modelId="{6D09448B-B992-4C82-88EA-CB72A97B3B7C}" type="parTrans" cxnId="{4BCF5CF1-5171-46F2-973B-4875BBF6E8D3}">
      <dgm:prSet/>
      <dgm:spPr/>
      <dgm:t>
        <a:bodyPr/>
        <a:lstStyle/>
        <a:p>
          <a:endParaRPr lang="en-US"/>
        </a:p>
      </dgm:t>
    </dgm:pt>
    <dgm:pt modelId="{CCC04FCC-7E5F-4355-8304-60A4956E3549}" type="sibTrans" cxnId="{4BCF5CF1-5171-46F2-973B-4875BBF6E8D3}">
      <dgm:prSet/>
      <dgm:spPr/>
      <dgm:t>
        <a:bodyPr/>
        <a:lstStyle/>
        <a:p>
          <a:endParaRPr lang="en-US"/>
        </a:p>
      </dgm:t>
    </dgm:pt>
    <dgm:pt modelId="{FB3263D9-28D3-4CAB-9112-981F3A809271}">
      <dgm:prSet/>
      <dgm:spPr/>
      <dgm:t>
        <a:bodyPr/>
        <a:lstStyle/>
        <a:p>
          <a:r>
            <a:rPr lang="en-US"/>
            <a:t>Uses and abuses of models</a:t>
          </a:r>
        </a:p>
      </dgm:t>
    </dgm:pt>
    <dgm:pt modelId="{6B2063BA-D391-46D5-8A75-89780112C929}" type="parTrans" cxnId="{D1B22FFF-D4AB-4392-831E-C4DCE3416B37}">
      <dgm:prSet/>
      <dgm:spPr/>
      <dgm:t>
        <a:bodyPr/>
        <a:lstStyle/>
        <a:p>
          <a:endParaRPr lang="en-US"/>
        </a:p>
      </dgm:t>
    </dgm:pt>
    <dgm:pt modelId="{EEEE26D4-955B-47E9-82D7-F20870DDB7B0}" type="sibTrans" cxnId="{D1B22FFF-D4AB-4392-831E-C4DCE3416B37}">
      <dgm:prSet/>
      <dgm:spPr/>
      <dgm:t>
        <a:bodyPr/>
        <a:lstStyle/>
        <a:p>
          <a:endParaRPr lang="en-US"/>
        </a:p>
      </dgm:t>
    </dgm:pt>
    <dgm:pt modelId="{33FBE06F-F57C-4F65-984D-6EE6387F245C}" type="pres">
      <dgm:prSet presAssocID="{EAFD7787-98A0-425E-9463-1272C6C34290}" presName="Name0" presStyleCnt="0">
        <dgm:presLayoutVars>
          <dgm:dir/>
          <dgm:resizeHandles val="exact"/>
        </dgm:presLayoutVars>
      </dgm:prSet>
      <dgm:spPr/>
    </dgm:pt>
    <dgm:pt modelId="{2FF09B00-A03F-4010-BB11-28D242B22190}" type="pres">
      <dgm:prSet presAssocID="{F13A3D9D-AB50-46BB-9BF4-FE2E34FC5E0A}" presName="node" presStyleLbl="node1" presStyleIdx="0" presStyleCnt="17">
        <dgm:presLayoutVars>
          <dgm:bulletEnabled val="1"/>
        </dgm:presLayoutVars>
      </dgm:prSet>
      <dgm:spPr/>
    </dgm:pt>
    <dgm:pt modelId="{2355E624-741B-4125-9B2B-61D6C06DABD6}" type="pres">
      <dgm:prSet presAssocID="{932ADFE7-6F4D-4034-9A7F-48E22F1728AE}" presName="sibTrans" presStyleLbl="sibTrans1D1" presStyleIdx="0" presStyleCnt="16"/>
      <dgm:spPr/>
    </dgm:pt>
    <dgm:pt modelId="{0834CED2-DEEA-4769-B19C-2BDF9A4D3953}" type="pres">
      <dgm:prSet presAssocID="{932ADFE7-6F4D-4034-9A7F-48E22F1728AE}" presName="connectorText" presStyleLbl="sibTrans1D1" presStyleIdx="0" presStyleCnt="16"/>
      <dgm:spPr/>
    </dgm:pt>
    <dgm:pt modelId="{25D9CB0A-21B0-42F1-9E08-5C02C2B4DE47}" type="pres">
      <dgm:prSet presAssocID="{8DA87372-ABFC-4AF7-B0B8-84E78F34302D}" presName="node" presStyleLbl="node1" presStyleIdx="1" presStyleCnt="17">
        <dgm:presLayoutVars>
          <dgm:bulletEnabled val="1"/>
        </dgm:presLayoutVars>
      </dgm:prSet>
      <dgm:spPr/>
    </dgm:pt>
    <dgm:pt modelId="{0F772A5A-3333-4085-B2E4-58F8EE18A799}" type="pres">
      <dgm:prSet presAssocID="{10BF47B8-D1D6-49BF-BB0A-62B444DE482A}" presName="sibTrans" presStyleLbl="sibTrans1D1" presStyleIdx="1" presStyleCnt="16"/>
      <dgm:spPr/>
    </dgm:pt>
    <dgm:pt modelId="{8A3981C8-E812-47BD-870A-9B9A03DC71BF}" type="pres">
      <dgm:prSet presAssocID="{10BF47B8-D1D6-49BF-BB0A-62B444DE482A}" presName="connectorText" presStyleLbl="sibTrans1D1" presStyleIdx="1" presStyleCnt="16"/>
      <dgm:spPr/>
    </dgm:pt>
    <dgm:pt modelId="{52F166E0-DEDC-401C-A29A-70A2CBE192A1}" type="pres">
      <dgm:prSet presAssocID="{36EAB861-7345-40FB-B992-E8BED8E2832C}" presName="node" presStyleLbl="node1" presStyleIdx="2" presStyleCnt="17">
        <dgm:presLayoutVars>
          <dgm:bulletEnabled val="1"/>
        </dgm:presLayoutVars>
      </dgm:prSet>
      <dgm:spPr/>
    </dgm:pt>
    <dgm:pt modelId="{89E6E13B-E4A9-4637-BA59-D0E768C044E4}" type="pres">
      <dgm:prSet presAssocID="{5B1D7931-154E-4BE0-88D6-74585874E58A}" presName="sibTrans" presStyleLbl="sibTrans1D1" presStyleIdx="2" presStyleCnt="16"/>
      <dgm:spPr/>
    </dgm:pt>
    <dgm:pt modelId="{2B652AB0-EDAE-4087-83F7-CE7825DD469C}" type="pres">
      <dgm:prSet presAssocID="{5B1D7931-154E-4BE0-88D6-74585874E58A}" presName="connectorText" presStyleLbl="sibTrans1D1" presStyleIdx="2" presStyleCnt="16"/>
      <dgm:spPr/>
    </dgm:pt>
    <dgm:pt modelId="{5188B441-24AA-4A2D-98E6-FA48B7E945A4}" type="pres">
      <dgm:prSet presAssocID="{4D13EE09-9101-44FD-AE5D-B01F6BF7FE44}" presName="node" presStyleLbl="node1" presStyleIdx="3" presStyleCnt="17">
        <dgm:presLayoutVars>
          <dgm:bulletEnabled val="1"/>
        </dgm:presLayoutVars>
      </dgm:prSet>
      <dgm:spPr/>
    </dgm:pt>
    <dgm:pt modelId="{499C1554-C68C-4EAA-8161-86A176F6BF96}" type="pres">
      <dgm:prSet presAssocID="{6B0F8716-D924-48B6-B0E4-79B201C69BFB}" presName="sibTrans" presStyleLbl="sibTrans1D1" presStyleIdx="3" presStyleCnt="16"/>
      <dgm:spPr/>
    </dgm:pt>
    <dgm:pt modelId="{E167D866-BAD7-4A65-B0A5-E6CE92DF1765}" type="pres">
      <dgm:prSet presAssocID="{6B0F8716-D924-48B6-B0E4-79B201C69BFB}" presName="connectorText" presStyleLbl="sibTrans1D1" presStyleIdx="3" presStyleCnt="16"/>
      <dgm:spPr/>
    </dgm:pt>
    <dgm:pt modelId="{1CA9474E-0234-48FB-9316-143DF698BD6F}" type="pres">
      <dgm:prSet presAssocID="{AC629ABA-B7DE-427E-8243-84A220B95F66}" presName="node" presStyleLbl="node1" presStyleIdx="4" presStyleCnt="17">
        <dgm:presLayoutVars>
          <dgm:bulletEnabled val="1"/>
        </dgm:presLayoutVars>
      </dgm:prSet>
      <dgm:spPr/>
    </dgm:pt>
    <dgm:pt modelId="{EDCB3963-2BE8-4DA7-A7D9-63A657FE706E}" type="pres">
      <dgm:prSet presAssocID="{EA31FED9-BFD6-4F28-A50F-9D04CC759D68}" presName="sibTrans" presStyleLbl="sibTrans1D1" presStyleIdx="4" presStyleCnt="16"/>
      <dgm:spPr/>
    </dgm:pt>
    <dgm:pt modelId="{F31331E5-3B92-4116-B981-B5B030015F46}" type="pres">
      <dgm:prSet presAssocID="{EA31FED9-BFD6-4F28-A50F-9D04CC759D68}" presName="connectorText" presStyleLbl="sibTrans1D1" presStyleIdx="4" presStyleCnt="16"/>
      <dgm:spPr/>
    </dgm:pt>
    <dgm:pt modelId="{27225D10-48E5-43BE-8EC3-01C7D8A2A0F2}" type="pres">
      <dgm:prSet presAssocID="{5D1EC0D4-5F95-44C0-9676-065DFBEB2EBD}" presName="node" presStyleLbl="node1" presStyleIdx="5" presStyleCnt="17">
        <dgm:presLayoutVars>
          <dgm:bulletEnabled val="1"/>
        </dgm:presLayoutVars>
      </dgm:prSet>
      <dgm:spPr/>
    </dgm:pt>
    <dgm:pt modelId="{6E818139-9123-4EA5-8A4E-FA9BD36A6C65}" type="pres">
      <dgm:prSet presAssocID="{0BD47185-9727-408A-9901-E25C42F87557}" presName="sibTrans" presStyleLbl="sibTrans1D1" presStyleIdx="5" presStyleCnt="16"/>
      <dgm:spPr/>
    </dgm:pt>
    <dgm:pt modelId="{7DF9971B-0F8D-4BB9-86E2-7DE6DCE76C19}" type="pres">
      <dgm:prSet presAssocID="{0BD47185-9727-408A-9901-E25C42F87557}" presName="connectorText" presStyleLbl="sibTrans1D1" presStyleIdx="5" presStyleCnt="16"/>
      <dgm:spPr/>
    </dgm:pt>
    <dgm:pt modelId="{7CF14C94-F87F-45FF-87B1-C032896F1BC2}" type="pres">
      <dgm:prSet presAssocID="{EDE9185E-874D-4BBC-B8A0-7B9319083693}" presName="node" presStyleLbl="node1" presStyleIdx="6" presStyleCnt="17">
        <dgm:presLayoutVars>
          <dgm:bulletEnabled val="1"/>
        </dgm:presLayoutVars>
      </dgm:prSet>
      <dgm:spPr/>
    </dgm:pt>
    <dgm:pt modelId="{6BA7F1C3-76FA-4FA7-A480-D508D040E681}" type="pres">
      <dgm:prSet presAssocID="{2940E8DF-78F5-4FFF-87C2-CBE2ED5B1136}" presName="sibTrans" presStyleLbl="sibTrans1D1" presStyleIdx="6" presStyleCnt="16"/>
      <dgm:spPr/>
    </dgm:pt>
    <dgm:pt modelId="{74F25CB8-0460-488E-B2CE-AED2BDD57BF0}" type="pres">
      <dgm:prSet presAssocID="{2940E8DF-78F5-4FFF-87C2-CBE2ED5B1136}" presName="connectorText" presStyleLbl="sibTrans1D1" presStyleIdx="6" presStyleCnt="16"/>
      <dgm:spPr/>
    </dgm:pt>
    <dgm:pt modelId="{6DBFD550-83C3-49B8-BE3D-88ADD5F05FEA}" type="pres">
      <dgm:prSet presAssocID="{3F90BAE7-8F33-4811-8620-541EAC8CCD57}" presName="node" presStyleLbl="node1" presStyleIdx="7" presStyleCnt="17">
        <dgm:presLayoutVars>
          <dgm:bulletEnabled val="1"/>
        </dgm:presLayoutVars>
      </dgm:prSet>
      <dgm:spPr/>
    </dgm:pt>
    <dgm:pt modelId="{3A07C841-72F0-4250-8111-86615B9C4CA4}" type="pres">
      <dgm:prSet presAssocID="{D61D6E9E-264A-4E69-8C1E-814F661E7C2D}" presName="sibTrans" presStyleLbl="sibTrans1D1" presStyleIdx="7" presStyleCnt="16"/>
      <dgm:spPr/>
    </dgm:pt>
    <dgm:pt modelId="{DCB7A635-A265-4570-97CC-EAD3C4CE6F09}" type="pres">
      <dgm:prSet presAssocID="{D61D6E9E-264A-4E69-8C1E-814F661E7C2D}" presName="connectorText" presStyleLbl="sibTrans1D1" presStyleIdx="7" presStyleCnt="16"/>
      <dgm:spPr/>
    </dgm:pt>
    <dgm:pt modelId="{EE07531E-EBD2-40CB-9770-130D52CBFE6E}" type="pres">
      <dgm:prSet presAssocID="{36E754CF-717E-4C71-A75E-7F46BF540592}" presName="node" presStyleLbl="node1" presStyleIdx="8" presStyleCnt="17">
        <dgm:presLayoutVars>
          <dgm:bulletEnabled val="1"/>
        </dgm:presLayoutVars>
      </dgm:prSet>
      <dgm:spPr/>
    </dgm:pt>
    <dgm:pt modelId="{731E08D6-37AA-4571-89AF-2EA5621A630B}" type="pres">
      <dgm:prSet presAssocID="{FDEF1FE8-EFEA-4266-B807-796CFC114B82}" presName="sibTrans" presStyleLbl="sibTrans1D1" presStyleIdx="8" presStyleCnt="16"/>
      <dgm:spPr/>
    </dgm:pt>
    <dgm:pt modelId="{F2101693-D049-4C35-82D2-CD9D79D4731A}" type="pres">
      <dgm:prSet presAssocID="{FDEF1FE8-EFEA-4266-B807-796CFC114B82}" presName="connectorText" presStyleLbl="sibTrans1D1" presStyleIdx="8" presStyleCnt="16"/>
      <dgm:spPr/>
    </dgm:pt>
    <dgm:pt modelId="{9B1912C2-E1CF-4051-AE6C-E6AC579FEC2D}" type="pres">
      <dgm:prSet presAssocID="{0B0C9CE7-2498-4398-9FA7-4A8CA83DED80}" presName="node" presStyleLbl="node1" presStyleIdx="9" presStyleCnt="17">
        <dgm:presLayoutVars>
          <dgm:bulletEnabled val="1"/>
        </dgm:presLayoutVars>
      </dgm:prSet>
      <dgm:spPr/>
    </dgm:pt>
    <dgm:pt modelId="{B3B2B9B5-8866-4998-A4B8-737F762C2618}" type="pres">
      <dgm:prSet presAssocID="{3079668C-D2AB-4B1B-A932-CCE3C351D36D}" presName="sibTrans" presStyleLbl="sibTrans1D1" presStyleIdx="9" presStyleCnt="16"/>
      <dgm:spPr/>
    </dgm:pt>
    <dgm:pt modelId="{86B5669F-D7E2-4947-8060-CB0028F26C76}" type="pres">
      <dgm:prSet presAssocID="{3079668C-D2AB-4B1B-A932-CCE3C351D36D}" presName="connectorText" presStyleLbl="sibTrans1D1" presStyleIdx="9" presStyleCnt="16"/>
      <dgm:spPr/>
    </dgm:pt>
    <dgm:pt modelId="{235A7C18-EF72-4CC0-A9FA-968B5D12691A}" type="pres">
      <dgm:prSet presAssocID="{E3717D9A-C5BA-46D7-801E-61B47EB8790A}" presName="node" presStyleLbl="node1" presStyleIdx="10" presStyleCnt="17">
        <dgm:presLayoutVars>
          <dgm:bulletEnabled val="1"/>
        </dgm:presLayoutVars>
      </dgm:prSet>
      <dgm:spPr/>
    </dgm:pt>
    <dgm:pt modelId="{C33C8E13-4745-4CE1-A244-5F8C2BB2D68F}" type="pres">
      <dgm:prSet presAssocID="{94A8950B-451E-4456-865F-0FEB0543110C}" presName="sibTrans" presStyleLbl="sibTrans1D1" presStyleIdx="10" presStyleCnt="16"/>
      <dgm:spPr/>
    </dgm:pt>
    <dgm:pt modelId="{C6696659-0678-4FC5-A229-E8C309632A67}" type="pres">
      <dgm:prSet presAssocID="{94A8950B-451E-4456-865F-0FEB0543110C}" presName="connectorText" presStyleLbl="sibTrans1D1" presStyleIdx="10" presStyleCnt="16"/>
      <dgm:spPr/>
    </dgm:pt>
    <dgm:pt modelId="{627FDB46-35B9-465E-920E-EE2F59C93157}" type="pres">
      <dgm:prSet presAssocID="{99EEF43A-CE15-4EC2-922C-C4A1711DDF6E}" presName="node" presStyleLbl="node1" presStyleIdx="11" presStyleCnt="17">
        <dgm:presLayoutVars>
          <dgm:bulletEnabled val="1"/>
        </dgm:presLayoutVars>
      </dgm:prSet>
      <dgm:spPr/>
    </dgm:pt>
    <dgm:pt modelId="{522BC0D9-9BD0-439D-9DA8-9267026CCDDB}" type="pres">
      <dgm:prSet presAssocID="{0CCA6D27-97A5-4843-9A84-994BDF565F00}" presName="sibTrans" presStyleLbl="sibTrans1D1" presStyleIdx="11" presStyleCnt="16"/>
      <dgm:spPr/>
    </dgm:pt>
    <dgm:pt modelId="{0E0DCF7E-8F13-4CF9-994E-A9298CED8B55}" type="pres">
      <dgm:prSet presAssocID="{0CCA6D27-97A5-4843-9A84-994BDF565F00}" presName="connectorText" presStyleLbl="sibTrans1D1" presStyleIdx="11" presStyleCnt="16"/>
      <dgm:spPr/>
    </dgm:pt>
    <dgm:pt modelId="{4D02FC74-A11D-4C42-8317-0910A4B7276F}" type="pres">
      <dgm:prSet presAssocID="{876936C3-8F14-4FA3-9961-4475E5864743}" presName="node" presStyleLbl="node1" presStyleIdx="12" presStyleCnt="17">
        <dgm:presLayoutVars>
          <dgm:bulletEnabled val="1"/>
        </dgm:presLayoutVars>
      </dgm:prSet>
      <dgm:spPr/>
    </dgm:pt>
    <dgm:pt modelId="{F2B5D056-EFFB-4D32-94E0-91FAC50BF20F}" type="pres">
      <dgm:prSet presAssocID="{FD6D70C9-F6E2-4A06-AB43-83D3C21A6584}" presName="sibTrans" presStyleLbl="sibTrans1D1" presStyleIdx="12" presStyleCnt="16"/>
      <dgm:spPr/>
    </dgm:pt>
    <dgm:pt modelId="{22C65A11-DBC5-4E4A-84CA-CF64B4B031A5}" type="pres">
      <dgm:prSet presAssocID="{FD6D70C9-F6E2-4A06-AB43-83D3C21A6584}" presName="connectorText" presStyleLbl="sibTrans1D1" presStyleIdx="12" presStyleCnt="16"/>
      <dgm:spPr/>
    </dgm:pt>
    <dgm:pt modelId="{45753E0F-163E-4AA8-9277-D0871F6DF653}" type="pres">
      <dgm:prSet presAssocID="{AA80E1FB-E2A7-4EA4-BFE7-888AF0B828CD}" presName="node" presStyleLbl="node1" presStyleIdx="13" presStyleCnt="17">
        <dgm:presLayoutVars>
          <dgm:bulletEnabled val="1"/>
        </dgm:presLayoutVars>
      </dgm:prSet>
      <dgm:spPr/>
    </dgm:pt>
    <dgm:pt modelId="{DD35C2B4-4A6B-40B5-95BD-62D5F209025F}" type="pres">
      <dgm:prSet presAssocID="{53BCD97F-19CF-4FB4-9A5D-33D18D60D1CB}" presName="sibTrans" presStyleLbl="sibTrans1D1" presStyleIdx="13" presStyleCnt="16"/>
      <dgm:spPr/>
    </dgm:pt>
    <dgm:pt modelId="{5FFFAF5B-B256-4F07-84D7-ECAB32C17939}" type="pres">
      <dgm:prSet presAssocID="{53BCD97F-19CF-4FB4-9A5D-33D18D60D1CB}" presName="connectorText" presStyleLbl="sibTrans1D1" presStyleIdx="13" presStyleCnt="16"/>
      <dgm:spPr/>
    </dgm:pt>
    <dgm:pt modelId="{FBE4F787-4AB1-4A84-88FA-E46968E3C8FE}" type="pres">
      <dgm:prSet presAssocID="{1499B1EA-5C2C-47A3-891E-B87333E6519B}" presName="node" presStyleLbl="node1" presStyleIdx="14" presStyleCnt="17">
        <dgm:presLayoutVars>
          <dgm:bulletEnabled val="1"/>
        </dgm:presLayoutVars>
      </dgm:prSet>
      <dgm:spPr/>
    </dgm:pt>
    <dgm:pt modelId="{EDFBA90A-4888-47B8-8D0A-B0BB79CC4A51}" type="pres">
      <dgm:prSet presAssocID="{C7FBCD56-D4AB-4A4C-BA7B-8AB694D911B4}" presName="sibTrans" presStyleLbl="sibTrans1D1" presStyleIdx="14" presStyleCnt="16"/>
      <dgm:spPr/>
    </dgm:pt>
    <dgm:pt modelId="{D50494DB-EC6D-4623-A914-29241B77C816}" type="pres">
      <dgm:prSet presAssocID="{C7FBCD56-D4AB-4A4C-BA7B-8AB694D911B4}" presName="connectorText" presStyleLbl="sibTrans1D1" presStyleIdx="14" presStyleCnt="16"/>
      <dgm:spPr/>
    </dgm:pt>
    <dgm:pt modelId="{2E873A18-3BB8-4867-B4EC-CD4D6914386C}" type="pres">
      <dgm:prSet presAssocID="{E8464ED5-91F2-49DE-B311-468A5B02BFC1}" presName="node" presStyleLbl="node1" presStyleIdx="15" presStyleCnt="17">
        <dgm:presLayoutVars>
          <dgm:bulletEnabled val="1"/>
        </dgm:presLayoutVars>
      </dgm:prSet>
      <dgm:spPr/>
    </dgm:pt>
    <dgm:pt modelId="{9168A32A-329B-4436-A4E8-1968BCAE95A6}" type="pres">
      <dgm:prSet presAssocID="{CCC04FCC-7E5F-4355-8304-60A4956E3549}" presName="sibTrans" presStyleLbl="sibTrans1D1" presStyleIdx="15" presStyleCnt="16"/>
      <dgm:spPr/>
    </dgm:pt>
    <dgm:pt modelId="{01144ABE-4EBB-4545-B3F3-A8B5B606012B}" type="pres">
      <dgm:prSet presAssocID="{CCC04FCC-7E5F-4355-8304-60A4956E3549}" presName="connectorText" presStyleLbl="sibTrans1D1" presStyleIdx="15" presStyleCnt="16"/>
      <dgm:spPr/>
    </dgm:pt>
    <dgm:pt modelId="{AF09C222-1D99-4F9B-882C-509DBA6E7A14}" type="pres">
      <dgm:prSet presAssocID="{FB3263D9-28D3-4CAB-9112-981F3A809271}" presName="node" presStyleLbl="node1" presStyleIdx="16" presStyleCnt="17">
        <dgm:presLayoutVars>
          <dgm:bulletEnabled val="1"/>
        </dgm:presLayoutVars>
      </dgm:prSet>
      <dgm:spPr/>
    </dgm:pt>
  </dgm:ptLst>
  <dgm:cxnLst>
    <dgm:cxn modelId="{86467004-F14D-455A-B692-329BFD60B345}" srcId="{EAFD7787-98A0-425E-9463-1272C6C34290}" destId="{99EEF43A-CE15-4EC2-922C-C4A1711DDF6E}" srcOrd="11" destOrd="0" parTransId="{3D21ECA0-9C40-4C90-8062-55ABDCA2A8FC}" sibTransId="{0CCA6D27-97A5-4843-9A84-994BDF565F00}"/>
    <dgm:cxn modelId="{47F8D605-5633-4568-83FC-F44DBACBD2C2}" srcId="{EAFD7787-98A0-425E-9463-1272C6C34290}" destId="{4D13EE09-9101-44FD-AE5D-B01F6BF7FE44}" srcOrd="3" destOrd="0" parTransId="{2FD819F7-B992-4536-A3E0-3407732C43E2}" sibTransId="{6B0F8716-D924-48B6-B0E4-79B201C69BFB}"/>
    <dgm:cxn modelId="{C8A26B08-8B7E-429B-83E3-3FF432A1AD6E}" type="presOf" srcId="{6B0F8716-D924-48B6-B0E4-79B201C69BFB}" destId="{E167D866-BAD7-4A65-B0A5-E6CE92DF1765}" srcOrd="1" destOrd="0" presId="urn:microsoft.com/office/officeart/2016/7/layout/RepeatingBendingProcessNew"/>
    <dgm:cxn modelId="{1F84E00F-FDE2-4C80-8C31-EA8307497A5E}" type="presOf" srcId="{CCC04FCC-7E5F-4355-8304-60A4956E3549}" destId="{01144ABE-4EBB-4545-B3F3-A8B5B606012B}" srcOrd="1" destOrd="0" presId="urn:microsoft.com/office/officeart/2016/7/layout/RepeatingBendingProcessNew"/>
    <dgm:cxn modelId="{8B735714-9E0F-4F8A-B7F5-5F17933F8137}" type="presOf" srcId="{932ADFE7-6F4D-4034-9A7F-48E22F1728AE}" destId="{0834CED2-DEEA-4769-B19C-2BDF9A4D3953}" srcOrd="1" destOrd="0" presId="urn:microsoft.com/office/officeart/2016/7/layout/RepeatingBendingProcessNew"/>
    <dgm:cxn modelId="{56E3AB14-2539-4A40-BC39-75EB7D3BE7A4}" type="presOf" srcId="{FDEF1FE8-EFEA-4266-B807-796CFC114B82}" destId="{731E08D6-37AA-4571-89AF-2EA5621A630B}" srcOrd="0" destOrd="0" presId="urn:microsoft.com/office/officeart/2016/7/layout/RepeatingBendingProcessNew"/>
    <dgm:cxn modelId="{3F33831A-4503-4DA9-AA26-D5F435FC742F}" type="presOf" srcId="{F13A3D9D-AB50-46BB-9BF4-FE2E34FC5E0A}" destId="{2FF09B00-A03F-4010-BB11-28D242B22190}" srcOrd="0" destOrd="0" presId="urn:microsoft.com/office/officeart/2016/7/layout/RepeatingBendingProcessNew"/>
    <dgm:cxn modelId="{CF61881B-AF64-49FA-9D9B-EC5CAACC7D9B}" srcId="{EAFD7787-98A0-425E-9463-1272C6C34290}" destId="{36EAB861-7345-40FB-B992-E8BED8E2832C}" srcOrd="2" destOrd="0" parTransId="{AD8D3D15-0332-409E-AF41-BD1C7D5DE05A}" sibTransId="{5B1D7931-154E-4BE0-88D6-74585874E58A}"/>
    <dgm:cxn modelId="{C5F88823-880E-4946-9988-63F4B20F5110}" srcId="{EAFD7787-98A0-425E-9463-1272C6C34290}" destId="{AA80E1FB-E2A7-4EA4-BFE7-888AF0B828CD}" srcOrd="13" destOrd="0" parTransId="{5E8067D3-8F3E-4F38-AD57-14CD811AABC3}" sibTransId="{53BCD97F-19CF-4FB4-9A5D-33D18D60D1CB}"/>
    <dgm:cxn modelId="{9F7E8624-0BA1-41CE-A32B-B1CB768584D7}" type="presOf" srcId="{EDE9185E-874D-4BBC-B8A0-7B9319083693}" destId="{7CF14C94-F87F-45FF-87B1-C032896F1BC2}" srcOrd="0" destOrd="0" presId="urn:microsoft.com/office/officeart/2016/7/layout/RepeatingBendingProcessNew"/>
    <dgm:cxn modelId="{CDB75226-811D-434C-8074-13A91A2620B6}" type="presOf" srcId="{D61D6E9E-264A-4E69-8C1E-814F661E7C2D}" destId="{3A07C841-72F0-4250-8111-86615B9C4CA4}" srcOrd="0" destOrd="0" presId="urn:microsoft.com/office/officeart/2016/7/layout/RepeatingBendingProcessNew"/>
    <dgm:cxn modelId="{9238A527-53D7-489C-8987-5FF1EB22F4F0}" type="presOf" srcId="{FB3263D9-28D3-4CAB-9112-981F3A809271}" destId="{AF09C222-1D99-4F9B-882C-509DBA6E7A14}" srcOrd="0" destOrd="0" presId="urn:microsoft.com/office/officeart/2016/7/layout/RepeatingBendingProcessNew"/>
    <dgm:cxn modelId="{BD93D628-81B1-4EBE-8366-BB5FB66D5030}" srcId="{EAFD7787-98A0-425E-9463-1272C6C34290}" destId="{EDE9185E-874D-4BBC-B8A0-7B9319083693}" srcOrd="6" destOrd="0" parTransId="{BCE9B7C8-79E7-46E0-BFCE-0F89F1F8919C}" sibTransId="{2940E8DF-78F5-4FFF-87C2-CBE2ED5B1136}"/>
    <dgm:cxn modelId="{63F3A72A-B71D-4BCD-8B39-B7289D30C840}" srcId="{EAFD7787-98A0-425E-9463-1272C6C34290}" destId="{876936C3-8F14-4FA3-9961-4475E5864743}" srcOrd="12" destOrd="0" parTransId="{669135E1-B964-47F7-8FFA-B980E2662E60}" sibTransId="{FD6D70C9-F6E2-4A06-AB43-83D3C21A6584}"/>
    <dgm:cxn modelId="{C730D92C-8413-4219-A2DE-062F962503D9}" type="presOf" srcId="{FDEF1FE8-EFEA-4266-B807-796CFC114B82}" destId="{F2101693-D049-4C35-82D2-CD9D79D4731A}" srcOrd="1" destOrd="0" presId="urn:microsoft.com/office/officeart/2016/7/layout/RepeatingBendingProcessNew"/>
    <dgm:cxn modelId="{FEB76F32-AA80-46C2-B378-F37BE29B1217}" srcId="{EAFD7787-98A0-425E-9463-1272C6C34290}" destId="{E3717D9A-C5BA-46D7-801E-61B47EB8790A}" srcOrd="10" destOrd="0" parTransId="{2EDD9C15-C5C3-4D91-92E3-9D2EE79CEA52}" sibTransId="{94A8950B-451E-4456-865F-0FEB0543110C}"/>
    <dgm:cxn modelId="{7E6F0D35-D8F9-4E17-8448-AA1D7E2BFB4A}" type="presOf" srcId="{3F90BAE7-8F33-4811-8620-541EAC8CCD57}" destId="{6DBFD550-83C3-49B8-BE3D-88ADD5F05FEA}" srcOrd="0" destOrd="0" presId="urn:microsoft.com/office/officeart/2016/7/layout/RepeatingBendingProcessNew"/>
    <dgm:cxn modelId="{41B53338-36A8-448B-AE91-78F7A9DEC35D}" srcId="{EAFD7787-98A0-425E-9463-1272C6C34290}" destId="{1499B1EA-5C2C-47A3-891E-B87333E6519B}" srcOrd="14" destOrd="0" parTransId="{BF790ECA-D1D8-4154-A6E9-861412B0D32E}" sibTransId="{C7FBCD56-D4AB-4A4C-BA7B-8AB694D911B4}"/>
    <dgm:cxn modelId="{90A7D938-7D5E-45B3-BE15-2BC8C332B002}" type="presOf" srcId="{6B0F8716-D924-48B6-B0E4-79B201C69BFB}" destId="{499C1554-C68C-4EAA-8161-86A176F6BF96}" srcOrd="0" destOrd="0" presId="urn:microsoft.com/office/officeart/2016/7/layout/RepeatingBendingProcessNew"/>
    <dgm:cxn modelId="{9FF56B3D-C56A-4AEC-B290-9B2C33C25672}" srcId="{EAFD7787-98A0-425E-9463-1272C6C34290}" destId="{0B0C9CE7-2498-4398-9FA7-4A8CA83DED80}" srcOrd="9" destOrd="0" parTransId="{563E8B4F-3012-48FA-877E-ED5D22AC64FA}" sibTransId="{3079668C-D2AB-4B1B-A932-CCE3C351D36D}"/>
    <dgm:cxn modelId="{21208A5C-4A50-4259-A270-01BB946C0ED4}" type="presOf" srcId="{0B0C9CE7-2498-4398-9FA7-4A8CA83DED80}" destId="{9B1912C2-E1CF-4051-AE6C-E6AC579FEC2D}" srcOrd="0" destOrd="0" presId="urn:microsoft.com/office/officeart/2016/7/layout/RepeatingBendingProcessNew"/>
    <dgm:cxn modelId="{DA551563-17B2-4C76-8EC3-37F4714C518D}" type="presOf" srcId="{94A8950B-451E-4456-865F-0FEB0543110C}" destId="{C6696659-0678-4FC5-A229-E8C309632A67}" srcOrd="1" destOrd="0" presId="urn:microsoft.com/office/officeart/2016/7/layout/RepeatingBendingProcessNew"/>
    <dgm:cxn modelId="{BA3F7B43-6B57-47A9-8D96-B7D4F904C71E}" type="presOf" srcId="{99EEF43A-CE15-4EC2-922C-C4A1711DDF6E}" destId="{627FDB46-35B9-465E-920E-EE2F59C93157}" srcOrd="0" destOrd="0" presId="urn:microsoft.com/office/officeart/2016/7/layout/RepeatingBendingProcessNew"/>
    <dgm:cxn modelId="{07EC4045-AD0E-4A11-82AD-7E798723F483}" type="presOf" srcId="{C7FBCD56-D4AB-4A4C-BA7B-8AB694D911B4}" destId="{D50494DB-EC6D-4623-A914-29241B77C816}" srcOrd="1" destOrd="0" presId="urn:microsoft.com/office/officeart/2016/7/layout/RepeatingBendingProcessNew"/>
    <dgm:cxn modelId="{15329E46-626A-457E-A5B3-C5F06E93D2CC}" type="presOf" srcId="{EAFD7787-98A0-425E-9463-1272C6C34290}" destId="{33FBE06F-F57C-4F65-984D-6EE6387F245C}" srcOrd="0" destOrd="0" presId="urn:microsoft.com/office/officeart/2016/7/layout/RepeatingBendingProcessNew"/>
    <dgm:cxn modelId="{96C48C48-AD73-439E-9C45-4455DCCEC2B7}" srcId="{EAFD7787-98A0-425E-9463-1272C6C34290}" destId="{3F90BAE7-8F33-4811-8620-541EAC8CCD57}" srcOrd="7" destOrd="0" parTransId="{31CA585A-9842-4320-98FC-E7ECCFC7FC6B}" sibTransId="{D61D6E9E-264A-4E69-8C1E-814F661E7C2D}"/>
    <dgm:cxn modelId="{0E391369-2F73-48C1-A5B1-E9A965D5728E}" type="presOf" srcId="{EA31FED9-BFD6-4F28-A50F-9D04CC759D68}" destId="{F31331E5-3B92-4116-B981-B5B030015F46}" srcOrd="1" destOrd="0" presId="urn:microsoft.com/office/officeart/2016/7/layout/RepeatingBendingProcessNew"/>
    <dgm:cxn modelId="{A064436B-F82F-416F-BF10-37A1465C9966}" srcId="{EAFD7787-98A0-425E-9463-1272C6C34290}" destId="{F13A3D9D-AB50-46BB-9BF4-FE2E34FC5E0A}" srcOrd="0" destOrd="0" parTransId="{2AE597E3-EA0A-48E0-9805-E573EE2B3CD3}" sibTransId="{932ADFE7-6F4D-4034-9A7F-48E22F1728AE}"/>
    <dgm:cxn modelId="{102AF86B-0E35-42BC-B416-3C56C5EFF6CF}" type="presOf" srcId="{10BF47B8-D1D6-49BF-BB0A-62B444DE482A}" destId="{0F772A5A-3333-4085-B2E4-58F8EE18A799}" srcOrd="0" destOrd="0" presId="urn:microsoft.com/office/officeart/2016/7/layout/RepeatingBendingProcessNew"/>
    <dgm:cxn modelId="{D63C1770-E262-447C-BDF5-9E9FA94CAE0B}" type="presOf" srcId="{1499B1EA-5C2C-47A3-891E-B87333E6519B}" destId="{FBE4F787-4AB1-4A84-88FA-E46968E3C8FE}" srcOrd="0" destOrd="0" presId="urn:microsoft.com/office/officeart/2016/7/layout/RepeatingBendingProcessNew"/>
    <dgm:cxn modelId="{1C7DF271-2465-40FC-AB1D-24E461023057}" type="presOf" srcId="{2940E8DF-78F5-4FFF-87C2-CBE2ED5B1136}" destId="{6BA7F1C3-76FA-4FA7-A480-D508D040E681}" srcOrd="0" destOrd="0" presId="urn:microsoft.com/office/officeart/2016/7/layout/RepeatingBendingProcessNew"/>
    <dgm:cxn modelId="{AABBD474-A60F-4BB0-B1F5-01A00C881D5F}" type="presOf" srcId="{53BCD97F-19CF-4FB4-9A5D-33D18D60D1CB}" destId="{DD35C2B4-4A6B-40B5-95BD-62D5F209025F}" srcOrd="0" destOrd="0" presId="urn:microsoft.com/office/officeart/2016/7/layout/RepeatingBendingProcessNew"/>
    <dgm:cxn modelId="{169AA076-049C-4C3C-9470-880047885CB8}" srcId="{EAFD7787-98A0-425E-9463-1272C6C34290}" destId="{5D1EC0D4-5F95-44C0-9676-065DFBEB2EBD}" srcOrd="5" destOrd="0" parTransId="{1CA36CF6-E42B-4E5B-98C8-9D9ACADAE6A1}" sibTransId="{0BD47185-9727-408A-9901-E25C42F87557}"/>
    <dgm:cxn modelId="{F80A0577-CA28-4554-927B-4F9788D833A6}" type="presOf" srcId="{2940E8DF-78F5-4FFF-87C2-CBE2ED5B1136}" destId="{74F25CB8-0460-488E-B2CE-AED2BDD57BF0}" srcOrd="1" destOrd="0" presId="urn:microsoft.com/office/officeart/2016/7/layout/RepeatingBendingProcessNew"/>
    <dgm:cxn modelId="{2F330757-DC54-4746-8AC0-B92B20F8F8EA}" srcId="{EAFD7787-98A0-425E-9463-1272C6C34290}" destId="{AC629ABA-B7DE-427E-8243-84A220B95F66}" srcOrd="4" destOrd="0" parTransId="{D429D728-63DD-4690-A51C-AF44EC674CA1}" sibTransId="{EA31FED9-BFD6-4F28-A50F-9D04CC759D68}"/>
    <dgm:cxn modelId="{8B1E788B-301D-41F2-B982-B741C964936A}" type="presOf" srcId="{D61D6E9E-264A-4E69-8C1E-814F661E7C2D}" destId="{DCB7A635-A265-4570-97CC-EAD3C4CE6F09}" srcOrd="1" destOrd="0" presId="urn:microsoft.com/office/officeart/2016/7/layout/RepeatingBendingProcessNew"/>
    <dgm:cxn modelId="{F4F3248D-C732-436E-A431-66B4F566D4AE}" type="presOf" srcId="{876936C3-8F14-4FA3-9961-4475E5864743}" destId="{4D02FC74-A11D-4C42-8317-0910A4B7276F}" srcOrd="0" destOrd="0" presId="urn:microsoft.com/office/officeart/2016/7/layout/RepeatingBendingProcessNew"/>
    <dgm:cxn modelId="{6B86E38D-53C2-4953-970E-EC02C403385E}" type="presOf" srcId="{4D13EE09-9101-44FD-AE5D-B01F6BF7FE44}" destId="{5188B441-24AA-4A2D-98E6-FA48B7E945A4}" srcOrd="0" destOrd="0" presId="urn:microsoft.com/office/officeart/2016/7/layout/RepeatingBendingProcessNew"/>
    <dgm:cxn modelId="{0DF26E8F-903B-4119-A5BF-D647708327A6}" type="presOf" srcId="{FD6D70C9-F6E2-4A06-AB43-83D3C21A6584}" destId="{F2B5D056-EFFB-4D32-94E0-91FAC50BF20F}" srcOrd="0" destOrd="0" presId="urn:microsoft.com/office/officeart/2016/7/layout/RepeatingBendingProcessNew"/>
    <dgm:cxn modelId="{23A99893-6B4E-4763-9113-CAC2EBA9F699}" type="presOf" srcId="{3079668C-D2AB-4B1B-A932-CCE3C351D36D}" destId="{B3B2B9B5-8866-4998-A4B8-737F762C2618}" srcOrd="0" destOrd="0" presId="urn:microsoft.com/office/officeart/2016/7/layout/RepeatingBendingProcessNew"/>
    <dgm:cxn modelId="{4C4D1D98-97D7-42B2-A957-62666FBEFFC7}" type="presOf" srcId="{94A8950B-451E-4456-865F-0FEB0543110C}" destId="{C33C8E13-4745-4CE1-A244-5F8C2BB2D68F}" srcOrd="0" destOrd="0" presId="urn:microsoft.com/office/officeart/2016/7/layout/RepeatingBendingProcessNew"/>
    <dgm:cxn modelId="{2CA69D99-A17E-4F12-BA61-3939948E25C3}" type="presOf" srcId="{0BD47185-9727-408A-9901-E25C42F87557}" destId="{7DF9971B-0F8D-4BB9-86E2-7DE6DCE76C19}" srcOrd="1" destOrd="0" presId="urn:microsoft.com/office/officeart/2016/7/layout/RepeatingBendingProcessNew"/>
    <dgm:cxn modelId="{A9F3C6A1-1B5A-4FA4-A3A3-E358F66BEA41}" type="presOf" srcId="{AC629ABA-B7DE-427E-8243-84A220B95F66}" destId="{1CA9474E-0234-48FB-9316-143DF698BD6F}" srcOrd="0" destOrd="0" presId="urn:microsoft.com/office/officeart/2016/7/layout/RepeatingBendingProcessNew"/>
    <dgm:cxn modelId="{048736A2-B2AA-4039-AB9A-A6E8071A420E}" type="presOf" srcId="{C7FBCD56-D4AB-4A4C-BA7B-8AB694D911B4}" destId="{EDFBA90A-4888-47B8-8D0A-B0BB79CC4A51}" srcOrd="0" destOrd="0" presId="urn:microsoft.com/office/officeart/2016/7/layout/RepeatingBendingProcessNew"/>
    <dgm:cxn modelId="{5FDDF1A6-2610-4CD5-9DE0-080D09B787FD}" type="presOf" srcId="{36EAB861-7345-40FB-B992-E8BED8E2832C}" destId="{52F166E0-DEDC-401C-A29A-70A2CBE192A1}" srcOrd="0" destOrd="0" presId="urn:microsoft.com/office/officeart/2016/7/layout/RepeatingBendingProcessNew"/>
    <dgm:cxn modelId="{D63850AE-DD48-4754-8814-1B302B046B24}" type="presOf" srcId="{EA31FED9-BFD6-4F28-A50F-9D04CC759D68}" destId="{EDCB3963-2BE8-4DA7-A7D9-63A657FE706E}" srcOrd="0" destOrd="0" presId="urn:microsoft.com/office/officeart/2016/7/layout/RepeatingBendingProcessNew"/>
    <dgm:cxn modelId="{DE1552AF-CC78-486F-9DD8-C926990241B7}" type="presOf" srcId="{10BF47B8-D1D6-49BF-BB0A-62B444DE482A}" destId="{8A3981C8-E812-47BD-870A-9B9A03DC71BF}" srcOrd="1" destOrd="0" presId="urn:microsoft.com/office/officeart/2016/7/layout/RepeatingBendingProcessNew"/>
    <dgm:cxn modelId="{F74F18B1-A620-428C-81DC-E8F1031A80DD}" type="presOf" srcId="{0CCA6D27-97A5-4843-9A84-994BDF565F00}" destId="{0E0DCF7E-8F13-4CF9-994E-A9298CED8B55}" srcOrd="1" destOrd="0" presId="urn:microsoft.com/office/officeart/2016/7/layout/RepeatingBendingProcessNew"/>
    <dgm:cxn modelId="{A650A6B3-9E57-4072-A0D7-6ABE4632B59A}" type="presOf" srcId="{5B1D7931-154E-4BE0-88D6-74585874E58A}" destId="{89E6E13B-E4A9-4637-BA59-D0E768C044E4}" srcOrd="0" destOrd="0" presId="urn:microsoft.com/office/officeart/2016/7/layout/RepeatingBendingProcessNew"/>
    <dgm:cxn modelId="{5DDB27BA-A7FB-4471-880D-BC1CF00C3F59}" type="presOf" srcId="{8DA87372-ABFC-4AF7-B0B8-84E78F34302D}" destId="{25D9CB0A-21B0-42F1-9E08-5C02C2B4DE47}" srcOrd="0" destOrd="0" presId="urn:microsoft.com/office/officeart/2016/7/layout/RepeatingBendingProcessNew"/>
    <dgm:cxn modelId="{9F8EB3BC-4FF2-413A-BAD5-FE237EDD69EA}" type="presOf" srcId="{5B1D7931-154E-4BE0-88D6-74585874E58A}" destId="{2B652AB0-EDAE-4087-83F7-CE7825DD469C}" srcOrd="1" destOrd="0" presId="urn:microsoft.com/office/officeart/2016/7/layout/RepeatingBendingProcessNew"/>
    <dgm:cxn modelId="{A2ACA3C0-7985-4EC7-A1A8-5926C58E32F6}" type="presOf" srcId="{0CCA6D27-97A5-4843-9A84-994BDF565F00}" destId="{522BC0D9-9BD0-439D-9DA8-9267026CCDDB}" srcOrd="0" destOrd="0" presId="urn:microsoft.com/office/officeart/2016/7/layout/RepeatingBendingProcessNew"/>
    <dgm:cxn modelId="{BB8977C5-C88E-4D25-A861-F3E2A69DD2D6}" type="presOf" srcId="{5D1EC0D4-5F95-44C0-9676-065DFBEB2EBD}" destId="{27225D10-48E5-43BE-8EC3-01C7D8A2A0F2}" srcOrd="0" destOrd="0" presId="urn:microsoft.com/office/officeart/2016/7/layout/RepeatingBendingProcessNew"/>
    <dgm:cxn modelId="{1ECD49C8-9EF8-4D2C-BDD5-42AF307F6EDB}" type="presOf" srcId="{FD6D70C9-F6E2-4A06-AB43-83D3C21A6584}" destId="{22C65A11-DBC5-4E4A-84CA-CF64B4B031A5}" srcOrd="1" destOrd="0" presId="urn:microsoft.com/office/officeart/2016/7/layout/RepeatingBendingProcessNew"/>
    <dgm:cxn modelId="{B8A2CBC9-E695-418B-9539-B72AA51AD447}" type="presOf" srcId="{932ADFE7-6F4D-4034-9A7F-48E22F1728AE}" destId="{2355E624-741B-4125-9B2B-61D6C06DABD6}" srcOrd="0" destOrd="0" presId="urn:microsoft.com/office/officeart/2016/7/layout/RepeatingBendingProcessNew"/>
    <dgm:cxn modelId="{A5CBB8CA-7653-458D-9698-7E7EEC783783}" type="presOf" srcId="{53BCD97F-19CF-4FB4-9A5D-33D18D60D1CB}" destId="{5FFFAF5B-B256-4F07-84D7-ECAB32C17939}" srcOrd="1" destOrd="0" presId="urn:microsoft.com/office/officeart/2016/7/layout/RepeatingBendingProcessNew"/>
    <dgm:cxn modelId="{4A4C5FCD-78BC-4AD5-A463-41B3B971B4CF}" type="presOf" srcId="{E3717D9A-C5BA-46D7-801E-61B47EB8790A}" destId="{235A7C18-EF72-4CC0-A9FA-968B5D12691A}" srcOrd="0" destOrd="0" presId="urn:microsoft.com/office/officeart/2016/7/layout/RepeatingBendingProcessNew"/>
    <dgm:cxn modelId="{0A906ED3-EF13-4D04-9193-80800C8075ED}" type="presOf" srcId="{AA80E1FB-E2A7-4EA4-BFE7-888AF0B828CD}" destId="{45753E0F-163E-4AA8-9277-D0871F6DF653}" srcOrd="0" destOrd="0" presId="urn:microsoft.com/office/officeart/2016/7/layout/RepeatingBendingProcessNew"/>
    <dgm:cxn modelId="{C1B829DA-A6C1-4677-8E17-7E9F1221B636}" type="presOf" srcId="{3079668C-D2AB-4B1B-A932-CCE3C351D36D}" destId="{86B5669F-D7E2-4947-8060-CB0028F26C76}" srcOrd="1" destOrd="0" presId="urn:microsoft.com/office/officeart/2016/7/layout/RepeatingBendingProcessNew"/>
    <dgm:cxn modelId="{00254CE5-AA47-4CD8-822F-5E10FB55EE66}" srcId="{EAFD7787-98A0-425E-9463-1272C6C34290}" destId="{8DA87372-ABFC-4AF7-B0B8-84E78F34302D}" srcOrd="1" destOrd="0" parTransId="{92EFE8D2-39C2-410B-BB45-BE061C813AB4}" sibTransId="{10BF47B8-D1D6-49BF-BB0A-62B444DE482A}"/>
    <dgm:cxn modelId="{3F257AE9-6318-4E87-AC90-5D7E3A04588D}" srcId="{EAFD7787-98A0-425E-9463-1272C6C34290}" destId="{36E754CF-717E-4C71-A75E-7F46BF540592}" srcOrd="8" destOrd="0" parTransId="{523181F3-81D4-4840-B552-4723A1D814A0}" sibTransId="{FDEF1FE8-EFEA-4266-B807-796CFC114B82}"/>
    <dgm:cxn modelId="{283178EC-BC64-4BB5-9133-ACB410C7904D}" type="presOf" srcId="{36E754CF-717E-4C71-A75E-7F46BF540592}" destId="{EE07531E-EBD2-40CB-9770-130D52CBFE6E}" srcOrd="0" destOrd="0" presId="urn:microsoft.com/office/officeart/2016/7/layout/RepeatingBendingProcessNew"/>
    <dgm:cxn modelId="{426EE8EF-1F16-4498-BDA1-ECD637FAC1D5}" type="presOf" srcId="{E8464ED5-91F2-49DE-B311-468A5B02BFC1}" destId="{2E873A18-3BB8-4867-B4EC-CD4D6914386C}" srcOrd="0" destOrd="0" presId="urn:microsoft.com/office/officeart/2016/7/layout/RepeatingBendingProcessNew"/>
    <dgm:cxn modelId="{06172BF1-7961-46B8-916C-B4F7FD0C7C71}" type="presOf" srcId="{CCC04FCC-7E5F-4355-8304-60A4956E3549}" destId="{9168A32A-329B-4436-A4E8-1968BCAE95A6}" srcOrd="0" destOrd="0" presId="urn:microsoft.com/office/officeart/2016/7/layout/RepeatingBendingProcessNew"/>
    <dgm:cxn modelId="{4BCF5CF1-5171-46F2-973B-4875BBF6E8D3}" srcId="{EAFD7787-98A0-425E-9463-1272C6C34290}" destId="{E8464ED5-91F2-49DE-B311-468A5B02BFC1}" srcOrd="15" destOrd="0" parTransId="{6D09448B-B992-4C82-88EA-CB72A97B3B7C}" sibTransId="{CCC04FCC-7E5F-4355-8304-60A4956E3549}"/>
    <dgm:cxn modelId="{E143A4FA-AFBB-4D55-8B7A-3478962AED56}" type="presOf" srcId="{0BD47185-9727-408A-9901-E25C42F87557}" destId="{6E818139-9123-4EA5-8A4E-FA9BD36A6C65}" srcOrd="0" destOrd="0" presId="urn:microsoft.com/office/officeart/2016/7/layout/RepeatingBendingProcessNew"/>
    <dgm:cxn modelId="{D1B22FFF-D4AB-4392-831E-C4DCE3416B37}" srcId="{EAFD7787-98A0-425E-9463-1272C6C34290}" destId="{FB3263D9-28D3-4CAB-9112-981F3A809271}" srcOrd="16" destOrd="0" parTransId="{6B2063BA-D391-46D5-8A75-89780112C929}" sibTransId="{EEEE26D4-955B-47E9-82D7-F20870DDB7B0}"/>
    <dgm:cxn modelId="{F6A02782-02A4-4852-A975-971ED62DC607}" type="presParOf" srcId="{33FBE06F-F57C-4F65-984D-6EE6387F245C}" destId="{2FF09B00-A03F-4010-BB11-28D242B22190}" srcOrd="0" destOrd="0" presId="urn:microsoft.com/office/officeart/2016/7/layout/RepeatingBendingProcessNew"/>
    <dgm:cxn modelId="{286CD771-0219-4C20-BD7B-A0D46D616AD9}" type="presParOf" srcId="{33FBE06F-F57C-4F65-984D-6EE6387F245C}" destId="{2355E624-741B-4125-9B2B-61D6C06DABD6}" srcOrd="1" destOrd="0" presId="urn:microsoft.com/office/officeart/2016/7/layout/RepeatingBendingProcessNew"/>
    <dgm:cxn modelId="{74868826-1722-40EC-A5A7-6DCAE817F469}" type="presParOf" srcId="{2355E624-741B-4125-9B2B-61D6C06DABD6}" destId="{0834CED2-DEEA-4769-B19C-2BDF9A4D3953}" srcOrd="0" destOrd="0" presId="urn:microsoft.com/office/officeart/2016/7/layout/RepeatingBendingProcessNew"/>
    <dgm:cxn modelId="{0181863B-CDB1-473E-91DF-B29F73B81090}" type="presParOf" srcId="{33FBE06F-F57C-4F65-984D-6EE6387F245C}" destId="{25D9CB0A-21B0-42F1-9E08-5C02C2B4DE47}" srcOrd="2" destOrd="0" presId="urn:microsoft.com/office/officeart/2016/7/layout/RepeatingBendingProcessNew"/>
    <dgm:cxn modelId="{073CA972-4250-4275-9E58-47BCCDD166A8}" type="presParOf" srcId="{33FBE06F-F57C-4F65-984D-6EE6387F245C}" destId="{0F772A5A-3333-4085-B2E4-58F8EE18A799}" srcOrd="3" destOrd="0" presId="urn:microsoft.com/office/officeart/2016/7/layout/RepeatingBendingProcessNew"/>
    <dgm:cxn modelId="{848595FE-FA9E-4327-9B90-35A71BE4C49F}" type="presParOf" srcId="{0F772A5A-3333-4085-B2E4-58F8EE18A799}" destId="{8A3981C8-E812-47BD-870A-9B9A03DC71BF}" srcOrd="0" destOrd="0" presId="urn:microsoft.com/office/officeart/2016/7/layout/RepeatingBendingProcessNew"/>
    <dgm:cxn modelId="{4450B060-958D-4230-A04D-C25A47EC294F}" type="presParOf" srcId="{33FBE06F-F57C-4F65-984D-6EE6387F245C}" destId="{52F166E0-DEDC-401C-A29A-70A2CBE192A1}" srcOrd="4" destOrd="0" presId="urn:microsoft.com/office/officeart/2016/7/layout/RepeatingBendingProcessNew"/>
    <dgm:cxn modelId="{F95EF4BC-896E-4BF4-A3A1-049300D8743F}" type="presParOf" srcId="{33FBE06F-F57C-4F65-984D-6EE6387F245C}" destId="{89E6E13B-E4A9-4637-BA59-D0E768C044E4}" srcOrd="5" destOrd="0" presId="urn:microsoft.com/office/officeart/2016/7/layout/RepeatingBendingProcessNew"/>
    <dgm:cxn modelId="{2C527D56-0BA0-4CC9-81B2-A9369B4EB8C8}" type="presParOf" srcId="{89E6E13B-E4A9-4637-BA59-D0E768C044E4}" destId="{2B652AB0-EDAE-4087-83F7-CE7825DD469C}" srcOrd="0" destOrd="0" presId="urn:microsoft.com/office/officeart/2016/7/layout/RepeatingBendingProcessNew"/>
    <dgm:cxn modelId="{CB34EE9D-FB7A-42C6-AC57-D0A82B1EE751}" type="presParOf" srcId="{33FBE06F-F57C-4F65-984D-6EE6387F245C}" destId="{5188B441-24AA-4A2D-98E6-FA48B7E945A4}" srcOrd="6" destOrd="0" presId="urn:microsoft.com/office/officeart/2016/7/layout/RepeatingBendingProcessNew"/>
    <dgm:cxn modelId="{06CAA032-9B20-4EC3-99CD-6BE18396C04A}" type="presParOf" srcId="{33FBE06F-F57C-4F65-984D-6EE6387F245C}" destId="{499C1554-C68C-4EAA-8161-86A176F6BF96}" srcOrd="7" destOrd="0" presId="urn:microsoft.com/office/officeart/2016/7/layout/RepeatingBendingProcessNew"/>
    <dgm:cxn modelId="{11A01527-E98F-4FF7-8DE9-7FA97179F999}" type="presParOf" srcId="{499C1554-C68C-4EAA-8161-86A176F6BF96}" destId="{E167D866-BAD7-4A65-B0A5-E6CE92DF1765}" srcOrd="0" destOrd="0" presId="urn:microsoft.com/office/officeart/2016/7/layout/RepeatingBendingProcessNew"/>
    <dgm:cxn modelId="{74AA041B-CA6F-4592-9A6E-BC9C5BF5A74A}" type="presParOf" srcId="{33FBE06F-F57C-4F65-984D-6EE6387F245C}" destId="{1CA9474E-0234-48FB-9316-143DF698BD6F}" srcOrd="8" destOrd="0" presId="urn:microsoft.com/office/officeart/2016/7/layout/RepeatingBendingProcessNew"/>
    <dgm:cxn modelId="{6EC1F931-399E-4A05-9111-2B5790DE3164}" type="presParOf" srcId="{33FBE06F-F57C-4F65-984D-6EE6387F245C}" destId="{EDCB3963-2BE8-4DA7-A7D9-63A657FE706E}" srcOrd="9" destOrd="0" presId="urn:microsoft.com/office/officeart/2016/7/layout/RepeatingBendingProcessNew"/>
    <dgm:cxn modelId="{1C1E353F-2D89-4DB6-B768-32C144DEA43A}" type="presParOf" srcId="{EDCB3963-2BE8-4DA7-A7D9-63A657FE706E}" destId="{F31331E5-3B92-4116-B981-B5B030015F46}" srcOrd="0" destOrd="0" presId="urn:microsoft.com/office/officeart/2016/7/layout/RepeatingBendingProcessNew"/>
    <dgm:cxn modelId="{F5585D8A-05A6-410F-96C2-3CFFD0C28CF4}" type="presParOf" srcId="{33FBE06F-F57C-4F65-984D-6EE6387F245C}" destId="{27225D10-48E5-43BE-8EC3-01C7D8A2A0F2}" srcOrd="10" destOrd="0" presId="urn:microsoft.com/office/officeart/2016/7/layout/RepeatingBendingProcessNew"/>
    <dgm:cxn modelId="{3647943D-F98A-47D2-B209-DE8C12DD4621}" type="presParOf" srcId="{33FBE06F-F57C-4F65-984D-6EE6387F245C}" destId="{6E818139-9123-4EA5-8A4E-FA9BD36A6C65}" srcOrd="11" destOrd="0" presId="urn:microsoft.com/office/officeart/2016/7/layout/RepeatingBendingProcessNew"/>
    <dgm:cxn modelId="{5307C5CF-0B6D-43E6-B8DE-A62C185F18D7}" type="presParOf" srcId="{6E818139-9123-4EA5-8A4E-FA9BD36A6C65}" destId="{7DF9971B-0F8D-4BB9-86E2-7DE6DCE76C19}" srcOrd="0" destOrd="0" presId="urn:microsoft.com/office/officeart/2016/7/layout/RepeatingBendingProcessNew"/>
    <dgm:cxn modelId="{2C02613A-314D-466F-BFBB-FBFA1B310D75}" type="presParOf" srcId="{33FBE06F-F57C-4F65-984D-6EE6387F245C}" destId="{7CF14C94-F87F-45FF-87B1-C032896F1BC2}" srcOrd="12" destOrd="0" presId="urn:microsoft.com/office/officeart/2016/7/layout/RepeatingBendingProcessNew"/>
    <dgm:cxn modelId="{A0F1B4F3-66C5-4CBE-ADF4-BACD8CF8FF15}" type="presParOf" srcId="{33FBE06F-F57C-4F65-984D-6EE6387F245C}" destId="{6BA7F1C3-76FA-4FA7-A480-D508D040E681}" srcOrd="13" destOrd="0" presId="urn:microsoft.com/office/officeart/2016/7/layout/RepeatingBendingProcessNew"/>
    <dgm:cxn modelId="{92C48B8E-7FBB-4AC3-9856-FE7AC29EECBA}" type="presParOf" srcId="{6BA7F1C3-76FA-4FA7-A480-D508D040E681}" destId="{74F25CB8-0460-488E-B2CE-AED2BDD57BF0}" srcOrd="0" destOrd="0" presId="urn:microsoft.com/office/officeart/2016/7/layout/RepeatingBendingProcessNew"/>
    <dgm:cxn modelId="{66E4F839-CB30-4F73-9999-84240E333722}" type="presParOf" srcId="{33FBE06F-F57C-4F65-984D-6EE6387F245C}" destId="{6DBFD550-83C3-49B8-BE3D-88ADD5F05FEA}" srcOrd="14" destOrd="0" presId="urn:microsoft.com/office/officeart/2016/7/layout/RepeatingBendingProcessNew"/>
    <dgm:cxn modelId="{04899E7C-6C93-413A-BD41-690BC12FCE3B}" type="presParOf" srcId="{33FBE06F-F57C-4F65-984D-6EE6387F245C}" destId="{3A07C841-72F0-4250-8111-86615B9C4CA4}" srcOrd="15" destOrd="0" presId="urn:microsoft.com/office/officeart/2016/7/layout/RepeatingBendingProcessNew"/>
    <dgm:cxn modelId="{72C07820-3098-492A-94A3-B118CFA91851}" type="presParOf" srcId="{3A07C841-72F0-4250-8111-86615B9C4CA4}" destId="{DCB7A635-A265-4570-97CC-EAD3C4CE6F09}" srcOrd="0" destOrd="0" presId="urn:microsoft.com/office/officeart/2016/7/layout/RepeatingBendingProcessNew"/>
    <dgm:cxn modelId="{F72B2AA1-F9F0-4585-8499-A7EB3598CA56}" type="presParOf" srcId="{33FBE06F-F57C-4F65-984D-6EE6387F245C}" destId="{EE07531E-EBD2-40CB-9770-130D52CBFE6E}" srcOrd="16" destOrd="0" presId="urn:microsoft.com/office/officeart/2016/7/layout/RepeatingBendingProcessNew"/>
    <dgm:cxn modelId="{419FCDD2-A26A-4C8B-A5EE-8F7BAD5CF871}" type="presParOf" srcId="{33FBE06F-F57C-4F65-984D-6EE6387F245C}" destId="{731E08D6-37AA-4571-89AF-2EA5621A630B}" srcOrd="17" destOrd="0" presId="urn:microsoft.com/office/officeart/2016/7/layout/RepeatingBendingProcessNew"/>
    <dgm:cxn modelId="{C15C93BD-E3B0-4C78-AE8A-921B4EBC6219}" type="presParOf" srcId="{731E08D6-37AA-4571-89AF-2EA5621A630B}" destId="{F2101693-D049-4C35-82D2-CD9D79D4731A}" srcOrd="0" destOrd="0" presId="urn:microsoft.com/office/officeart/2016/7/layout/RepeatingBendingProcessNew"/>
    <dgm:cxn modelId="{2C0DF34A-4340-4F8D-9521-41189DA75E54}" type="presParOf" srcId="{33FBE06F-F57C-4F65-984D-6EE6387F245C}" destId="{9B1912C2-E1CF-4051-AE6C-E6AC579FEC2D}" srcOrd="18" destOrd="0" presId="urn:microsoft.com/office/officeart/2016/7/layout/RepeatingBendingProcessNew"/>
    <dgm:cxn modelId="{65383DF0-6F1C-4C3C-BB06-56FBEC84358D}" type="presParOf" srcId="{33FBE06F-F57C-4F65-984D-6EE6387F245C}" destId="{B3B2B9B5-8866-4998-A4B8-737F762C2618}" srcOrd="19" destOrd="0" presId="urn:microsoft.com/office/officeart/2016/7/layout/RepeatingBendingProcessNew"/>
    <dgm:cxn modelId="{A5724B17-FAF1-4FC5-B80C-309C533471DD}" type="presParOf" srcId="{B3B2B9B5-8866-4998-A4B8-737F762C2618}" destId="{86B5669F-D7E2-4947-8060-CB0028F26C76}" srcOrd="0" destOrd="0" presId="urn:microsoft.com/office/officeart/2016/7/layout/RepeatingBendingProcessNew"/>
    <dgm:cxn modelId="{CC46C967-8E5D-465B-938F-EAD4604F9DD9}" type="presParOf" srcId="{33FBE06F-F57C-4F65-984D-6EE6387F245C}" destId="{235A7C18-EF72-4CC0-A9FA-968B5D12691A}" srcOrd="20" destOrd="0" presId="urn:microsoft.com/office/officeart/2016/7/layout/RepeatingBendingProcessNew"/>
    <dgm:cxn modelId="{79BD1487-A028-41C8-B58D-521F33625B2B}" type="presParOf" srcId="{33FBE06F-F57C-4F65-984D-6EE6387F245C}" destId="{C33C8E13-4745-4CE1-A244-5F8C2BB2D68F}" srcOrd="21" destOrd="0" presId="urn:microsoft.com/office/officeart/2016/7/layout/RepeatingBendingProcessNew"/>
    <dgm:cxn modelId="{7FAE59D9-5A90-4B52-919A-9F5E2F62336D}" type="presParOf" srcId="{C33C8E13-4745-4CE1-A244-5F8C2BB2D68F}" destId="{C6696659-0678-4FC5-A229-E8C309632A67}" srcOrd="0" destOrd="0" presId="urn:microsoft.com/office/officeart/2016/7/layout/RepeatingBendingProcessNew"/>
    <dgm:cxn modelId="{A21484B3-FBB2-421D-98CC-5343D099E14B}" type="presParOf" srcId="{33FBE06F-F57C-4F65-984D-6EE6387F245C}" destId="{627FDB46-35B9-465E-920E-EE2F59C93157}" srcOrd="22" destOrd="0" presId="urn:microsoft.com/office/officeart/2016/7/layout/RepeatingBendingProcessNew"/>
    <dgm:cxn modelId="{F187F060-485F-485A-A5E5-9B03938EFD43}" type="presParOf" srcId="{33FBE06F-F57C-4F65-984D-6EE6387F245C}" destId="{522BC0D9-9BD0-439D-9DA8-9267026CCDDB}" srcOrd="23" destOrd="0" presId="urn:microsoft.com/office/officeart/2016/7/layout/RepeatingBendingProcessNew"/>
    <dgm:cxn modelId="{43027C22-97D5-4BA8-996F-E23CC0E06F41}" type="presParOf" srcId="{522BC0D9-9BD0-439D-9DA8-9267026CCDDB}" destId="{0E0DCF7E-8F13-4CF9-994E-A9298CED8B55}" srcOrd="0" destOrd="0" presId="urn:microsoft.com/office/officeart/2016/7/layout/RepeatingBendingProcessNew"/>
    <dgm:cxn modelId="{BB972675-F4E9-4E74-9A16-DE104B456AA2}" type="presParOf" srcId="{33FBE06F-F57C-4F65-984D-6EE6387F245C}" destId="{4D02FC74-A11D-4C42-8317-0910A4B7276F}" srcOrd="24" destOrd="0" presId="urn:microsoft.com/office/officeart/2016/7/layout/RepeatingBendingProcessNew"/>
    <dgm:cxn modelId="{82C0D29D-05DE-4700-83A7-948A88229535}" type="presParOf" srcId="{33FBE06F-F57C-4F65-984D-6EE6387F245C}" destId="{F2B5D056-EFFB-4D32-94E0-91FAC50BF20F}" srcOrd="25" destOrd="0" presId="urn:microsoft.com/office/officeart/2016/7/layout/RepeatingBendingProcessNew"/>
    <dgm:cxn modelId="{F2E502FA-4E52-4958-977F-38F4A2CB6F82}" type="presParOf" srcId="{F2B5D056-EFFB-4D32-94E0-91FAC50BF20F}" destId="{22C65A11-DBC5-4E4A-84CA-CF64B4B031A5}" srcOrd="0" destOrd="0" presId="urn:microsoft.com/office/officeart/2016/7/layout/RepeatingBendingProcessNew"/>
    <dgm:cxn modelId="{7906CD1F-D101-4BD3-8281-0475EEED4FFA}" type="presParOf" srcId="{33FBE06F-F57C-4F65-984D-6EE6387F245C}" destId="{45753E0F-163E-4AA8-9277-D0871F6DF653}" srcOrd="26" destOrd="0" presId="urn:microsoft.com/office/officeart/2016/7/layout/RepeatingBendingProcessNew"/>
    <dgm:cxn modelId="{18E6ED3E-508E-498A-A157-47A70548F5D1}" type="presParOf" srcId="{33FBE06F-F57C-4F65-984D-6EE6387F245C}" destId="{DD35C2B4-4A6B-40B5-95BD-62D5F209025F}" srcOrd="27" destOrd="0" presId="urn:microsoft.com/office/officeart/2016/7/layout/RepeatingBendingProcessNew"/>
    <dgm:cxn modelId="{50183DC7-92FF-4B88-8696-1F7C041FCAD5}" type="presParOf" srcId="{DD35C2B4-4A6B-40B5-95BD-62D5F209025F}" destId="{5FFFAF5B-B256-4F07-84D7-ECAB32C17939}" srcOrd="0" destOrd="0" presId="urn:microsoft.com/office/officeart/2016/7/layout/RepeatingBendingProcessNew"/>
    <dgm:cxn modelId="{FF76155C-AA59-413D-BC9A-40D05D578BAA}" type="presParOf" srcId="{33FBE06F-F57C-4F65-984D-6EE6387F245C}" destId="{FBE4F787-4AB1-4A84-88FA-E46968E3C8FE}" srcOrd="28" destOrd="0" presId="urn:microsoft.com/office/officeart/2016/7/layout/RepeatingBendingProcessNew"/>
    <dgm:cxn modelId="{FDC00377-7326-4A8E-B7E8-0B40BBA25A59}" type="presParOf" srcId="{33FBE06F-F57C-4F65-984D-6EE6387F245C}" destId="{EDFBA90A-4888-47B8-8D0A-B0BB79CC4A51}" srcOrd="29" destOrd="0" presId="urn:microsoft.com/office/officeart/2016/7/layout/RepeatingBendingProcessNew"/>
    <dgm:cxn modelId="{A5054D91-C616-4F99-B731-E70BD5914D67}" type="presParOf" srcId="{EDFBA90A-4888-47B8-8D0A-B0BB79CC4A51}" destId="{D50494DB-EC6D-4623-A914-29241B77C816}" srcOrd="0" destOrd="0" presId="urn:microsoft.com/office/officeart/2016/7/layout/RepeatingBendingProcessNew"/>
    <dgm:cxn modelId="{26CFD193-F519-40EE-AA93-DEEDEB0159CA}" type="presParOf" srcId="{33FBE06F-F57C-4F65-984D-6EE6387F245C}" destId="{2E873A18-3BB8-4867-B4EC-CD4D6914386C}" srcOrd="30" destOrd="0" presId="urn:microsoft.com/office/officeart/2016/7/layout/RepeatingBendingProcessNew"/>
    <dgm:cxn modelId="{FA6E42E7-B8FC-4180-8F1F-A5D0DEC2F2A0}" type="presParOf" srcId="{33FBE06F-F57C-4F65-984D-6EE6387F245C}" destId="{9168A32A-329B-4436-A4E8-1968BCAE95A6}" srcOrd="31" destOrd="0" presId="urn:microsoft.com/office/officeart/2016/7/layout/RepeatingBendingProcessNew"/>
    <dgm:cxn modelId="{F1A53695-30D5-4219-9A6A-572DA7025CFB}" type="presParOf" srcId="{9168A32A-329B-4436-A4E8-1968BCAE95A6}" destId="{01144ABE-4EBB-4545-B3F3-A8B5B606012B}" srcOrd="0" destOrd="0" presId="urn:microsoft.com/office/officeart/2016/7/layout/RepeatingBendingProcessNew"/>
    <dgm:cxn modelId="{84B0A757-2ABC-4EDC-BB77-35EC5763B802}" type="presParOf" srcId="{33FBE06F-F57C-4F65-984D-6EE6387F245C}" destId="{AF09C222-1D99-4F9B-882C-509DBA6E7A14}" srcOrd="32"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55E624-741B-4125-9B2B-61D6C06DABD6}">
      <dsp:nvSpPr>
        <dsp:cNvPr id="0" name=""/>
        <dsp:cNvSpPr/>
      </dsp:nvSpPr>
      <dsp:spPr>
        <a:xfrm>
          <a:off x="1537945" y="330655"/>
          <a:ext cx="253861" cy="91440"/>
        </a:xfrm>
        <a:custGeom>
          <a:avLst/>
          <a:gdLst/>
          <a:ahLst/>
          <a:cxnLst/>
          <a:rect l="0" t="0" r="0" b="0"/>
          <a:pathLst>
            <a:path>
              <a:moveTo>
                <a:pt x="0" y="45720"/>
              </a:moveTo>
              <a:lnTo>
                <a:pt x="253861" y="45720"/>
              </a:lnTo>
            </a:path>
          </a:pathLst>
        </a:custGeom>
        <a:noFill/>
        <a:ln w="9525" cap="flat" cmpd="sng" algn="ctr">
          <a:solidFill>
            <a:schemeClr val="accent2">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657764" y="374951"/>
        <a:ext cx="14223" cy="2847"/>
      </dsp:txXfrm>
    </dsp:sp>
    <dsp:sp modelId="{2FF09B00-A03F-4010-BB11-28D242B22190}">
      <dsp:nvSpPr>
        <dsp:cNvPr id="0" name=""/>
        <dsp:cNvSpPr/>
      </dsp:nvSpPr>
      <dsp:spPr>
        <a:xfrm>
          <a:off x="302956" y="5338"/>
          <a:ext cx="1236789" cy="742073"/>
        </a:xfrm>
        <a:prstGeom prst="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604" tIns="63614" rIns="60604" bIns="63614" numCol="1" spcCol="1270" anchor="ctr" anchorCtr="0">
          <a:noAutofit/>
        </a:bodyPr>
        <a:lstStyle/>
        <a:p>
          <a:pPr marL="0" lvl="0" indent="0" algn="ctr" defTabSz="533400">
            <a:lnSpc>
              <a:spcPct val="90000"/>
            </a:lnSpc>
            <a:spcBef>
              <a:spcPct val="0"/>
            </a:spcBef>
            <a:spcAft>
              <a:spcPct val="35000"/>
            </a:spcAft>
            <a:buNone/>
          </a:pPr>
          <a:r>
            <a:rPr lang="en-US" sz="1200" kern="1200" dirty="0"/>
            <a:t>First Models </a:t>
          </a:r>
        </a:p>
      </dsp:txBody>
      <dsp:txXfrm>
        <a:off x="302956" y="5338"/>
        <a:ext cx="1236789" cy="742073"/>
      </dsp:txXfrm>
    </dsp:sp>
    <dsp:sp modelId="{0F772A5A-3333-4085-B2E4-58F8EE18A799}">
      <dsp:nvSpPr>
        <dsp:cNvPr id="0" name=""/>
        <dsp:cNvSpPr/>
      </dsp:nvSpPr>
      <dsp:spPr>
        <a:xfrm>
          <a:off x="3059196" y="330655"/>
          <a:ext cx="253861" cy="91440"/>
        </a:xfrm>
        <a:custGeom>
          <a:avLst/>
          <a:gdLst/>
          <a:ahLst/>
          <a:cxnLst/>
          <a:rect l="0" t="0" r="0" b="0"/>
          <a:pathLst>
            <a:path>
              <a:moveTo>
                <a:pt x="0" y="45720"/>
              </a:moveTo>
              <a:lnTo>
                <a:pt x="253861" y="45720"/>
              </a:lnTo>
            </a:path>
          </a:pathLst>
        </a:custGeom>
        <a:noFill/>
        <a:ln w="9525" cap="flat" cmpd="sng" algn="ctr">
          <a:solidFill>
            <a:schemeClr val="accent2">
              <a:hueOff val="312101"/>
              <a:satOff val="-389"/>
              <a:lumOff val="92"/>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79015" y="374951"/>
        <a:ext cx="14223" cy="2847"/>
      </dsp:txXfrm>
    </dsp:sp>
    <dsp:sp modelId="{25D9CB0A-21B0-42F1-9E08-5C02C2B4DE47}">
      <dsp:nvSpPr>
        <dsp:cNvPr id="0" name=""/>
        <dsp:cNvSpPr/>
      </dsp:nvSpPr>
      <dsp:spPr>
        <a:xfrm>
          <a:off x="1824206" y="5338"/>
          <a:ext cx="1236789" cy="742073"/>
        </a:xfrm>
        <a:prstGeom prst="rect">
          <a:avLst/>
        </a:prstGeom>
        <a:solidFill>
          <a:schemeClr val="accent2">
            <a:hueOff val="292595"/>
            <a:satOff val="-365"/>
            <a:lumOff val="8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604" tIns="63614" rIns="60604" bIns="63614" numCol="1" spcCol="1270" anchor="ctr" anchorCtr="0">
          <a:noAutofit/>
        </a:bodyPr>
        <a:lstStyle/>
        <a:p>
          <a:pPr marL="0" lvl="0" indent="0" algn="ctr" defTabSz="533400">
            <a:lnSpc>
              <a:spcPct val="90000"/>
            </a:lnSpc>
            <a:spcBef>
              <a:spcPct val="0"/>
            </a:spcBef>
            <a:spcAft>
              <a:spcPct val="35000"/>
            </a:spcAft>
            <a:buNone/>
          </a:pPr>
          <a:r>
            <a:rPr lang="en-US" sz="1200" kern="1200" dirty="0"/>
            <a:t>SIR models with demography</a:t>
          </a:r>
        </a:p>
      </dsp:txBody>
      <dsp:txXfrm>
        <a:off x="1824206" y="5338"/>
        <a:ext cx="1236789" cy="742073"/>
      </dsp:txXfrm>
    </dsp:sp>
    <dsp:sp modelId="{89E6E13B-E4A9-4637-BA59-D0E768C044E4}">
      <dsp:nvSpPr>
        <dsp:cNvPr id="0" name=""/>
        <dsp:cNvSpPr/>
      </dsp:nvSpPr>
      <dsp:spPr>
        <a:xfrm>
          <a:off x="921350" y="745612"/>
          <a:ext cx="3042501" cy="253861"/>
        </a:xfrm>
        <a:custGeom>
          <a:avLst/>
          <a:gdLst/>
          <a:ahLst/>
          <a:cxnLst/>
          <a:rect l="0" t="0" r="0" b="0"/>
          <a:pathLst>
            <a:path>
              <a:moveTo>
                <a:pt x="3042501" y="0"/>
              </a:moveTo>
              <a:lnTo>
                <a:pt x="3042501" y="144030"/>
              </a:lnTo>
              <a:lnTo>
                <a:pt x="0" y="144030"/>
              </a:lnTo>
              <a:lnTo>
                <a:pt x="0" y="253861"/>
              </a:lnTo>
            </a:path>
          </a:pathLst>
        </a:custGeom>
        <a:noFill/>
        <a:ln w="9525" cap="flat" cmpd="sng" algn="ctr">
          <a:solidFill>
            <a:schemeClr val="accent2">
              <a:hueOff val="624203"/>
              <a:satOff val="-779"/>
              <a:lumOff val="183"/>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366207" y="871119"/>
        <a:ext cx="152788" cy="2847"/>
      </dsp:txXfrm>
    </dsp:sp>
    <dsp:sp modelId="{52F166E0-DEDC-401C-A29A-70A2CBE192A1}">
      <dsp:nvSpPr>
        <dsp:cNvPr id="0" name=""/>
        <dsp:cNvSpPr/>
      </dsp:nvSpPr>
      <dsp:spPr>
        <a:xfrm>
          <a:off x="3345457" y="5338"/>
          <a:ext cx="1236789" cy="742073"/>
        </a:xfrm>
        <a:prstGeom prst="rect">
          <a:avLst/>
        </a:prstGeom>
        <a:solidFill>
          <a:schemeClr val="accent2">
            <a:hueOff val="585190"/>
            <a:satOff val="-730"/>
            <a:lumOff val="17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604" tIns="63614" rIns="60604" bIns="63614" numCol="1" spcCol="1270" anchor="ctr" anchorCtr="0">
          <a:noAutofit/>
        </a:bodyPr>
        <a:lstStyle/>
        <a:p>
          <a:pPr marL="0" lvl="0" indent="0" algn="ctr" defTabSz="533400">
            <a:lnSpc>
              <a:spcPct val="90000"/>
            </a:lnSpc>
            <a:spcBef>
              <a:spcPct val="0"/>
            </a:spcBef>
            <a:spcAft>
              <a:spcPct val="35000"/>
            </a:spcAft>
            <a:buNone/>
          </a:pPr>
          <a:r>
            <a:rPr lang="en-US" sz="1200" kern="1200" dirty="0"/>
            <a:t>Reproductive Number, Thresholds, Equilibria</a:t>
          </a:r>
        </a:p>
      </dsp:txBody>
      <dsp:txXfrm>
        <a:off x="3345457" y="5338"/>
        <a:ext cx="1236789" cy="742073"/>
      </dsp:txXfrm>
    </dsp:sp>
    <dsp:sp modelId="{499C1554-C68C-4EAA-8161-86A176F6BF96}">
      <dsp:nvSpPr>
        <dsp:cNvPr id="0" name=""/>
        <dsp:cNvSpPr/>
      </dsp:nvSpPr>
      <dsp:spPr>
        <a:xfrm>
          <a:off x="1537945" y="1357190"/>
          <a:ext cx="253861" cy="91440"/>
        </a:xfrm>
        <a:custGeom>
          <a:avLst/>
          <a:gdLst/>
          <a:ahLst/>
          <a:cxnLst/>
          <a:rect l="0" t="0" r="0" b="0"/>
          <a:pathLst>
            <a:path>
              <a:moveTo>
                <a:pt x="0" y="45720"/>
              </a:moveTo>
              <a:lnTo>
                <a:pt x="253861" y="45720"/>
              </a:lnTo>
            </a:path>
          </a:pathLst>
        </a:custGeom>
        <a:noFill/>
        <a:ln w="9525" cap="flat" cmpd="sng" algn="ctr">
          <a:solidFill>
            <a:schemeClr val="accent2">
              <a:hueOff val="936304"/>
              <a:satOff val="-1168"/>
              <a:lumOff val="275"/>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657764" y="1401486"/>
        <a:ext cx="14223" cy="2847"/>
      </dsp:txXfrm>
    </dsp:sp>
    <dsp:sp modelId="{5188B441-24AA-4A2D-98E6-FA48B7E945A4}">
      <dsp:nvSpPr>
        <dsp:cNvPr id="0" name=""/>
        <dsp:cNvSpPr/>
      </dsp:nvSpPr>
      <dsp:spPr>
        <a:xfrm>
          <a:off x="302956" y="1031873"/>
          <a:ext cx="1236789" cy="742073"/>
        </a:xfrm>
        <a:prstGeom prst="rect">
          <a:avLst/>
        </a:prstGeom>
        <a:solidFill>
          <a:schemeClr val="accent2">
            <a:hueOff val="877785"/>
            <a:satOff val="-1095"/>
            <a:lumOff val="25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604" tIns="63614" rIns="60604" bIns="63614" numCol="1" spcCol="1270" anchor="ctr" anchorCtr="0">
          <a:noAutofit/>
        </a:bodyPr>
        <a:lstStyle/>
        <a:p>
          <a:pPr marL="0" lvl="0" indent="0" algn="ctr" defTabSz="533400">
            <a:lnSpc>
              <a:spcPct val="90000"/>
            </a:lnSpc>
            <a:spcBef>
              <a:spcPct val="0"/>
            </a:spcBef>
            <a:spcAft>
              <a:spcPct val="35000"/>
            </a:spcAft>
            <a:buNone/>
          </a:pPr>
          <a:r>
            <a:rPr lang="en-US" sz="1200" kern="1200"/>
            <a:t>Lab: Dynamic Models in R</a:t>
          </a:r>
        </a:p>
      </dsp:txBody>
      <dsp:txXfrm>
        <a:off x="302956" y="1031873"/>
        <a:ext cx="1236789" cy="742073"/>
      </dsp:txXfrm>
    </dsp:sp>
    <dsp:sp modelId="{EDCB3963-2BE8-4DA7-A7D9-63A657FE706E}">
      <dsp:nvSpPr>
        <dsp:cNvPr id="0" name=""/>
        <dsp:cNvSpPr/>
      </dsp:nvSpPr>
      <dsp:spPr>
        <a:xfrm>
          <a:off x="3059196" y="1357190"/>
          <a:ext cx="253861" cy="91440"/>
        </a:xfrm>
        <a:custGeom>
          <a:avLst/>
          <a:gdLst/>
          <a:ahLst/>
          <a:cxnLst/>
          <a:rect l="0" t="0" r="0" b="0"/>
          <a:pathLst>
            <a:path>
              <a:moveTo>
                <a:pt x="0" y="45720"/>
              </a:moveTo>
              <a:lnTo>
                <a:pt x="253861" y="45720"/>
              </a:lnTo>
            </a:path>
          </a:pathLst>
        </a:custGeom>
        <a:noFill/>
        <a:ln w="9525" cap="flat" cmpd="sng" algn="ctr">
          <a:solidFill>
            <a:schemeClr val="accent2">
              <a:hueOff val="1248405"/>
              <a:satOff val="-1557"/>
              <a:lumOff val="366"/>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79015" y="1401486"/>
        <a:ext cx="14223" cy="2847"/>
      </dsp:txXfrm>
    </dsp:sp>
    <dsp:sp modelId="{1CA9474E-0234-48FB-9316-143DF698BD6F}">
      <dsp:nvSpPr>
        <dsp:cNvPr id="0" name=""/>
        <dsp:cNvSpPr/>
      </dsp:nvSpPr>
      <dsp:spPr>
        <a:xfrm>
          <a:off x="1824206" y="1031873"/>
          <a:ext cx="1236789" cy="742073"/>
        </a:xfrm>
        <a:prstGeom prst="rect">
          <a:avLst/>
        </a:prstGeom>
        <a:solidFill>
          <a:schemeClr val="accent2">
            <a:hueOff val="1170380"/>
            <a:satOff val="-1460"/>
            <a:lumOff val="34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604" tIns="63614" rIns="60604" bIns="63614" numCol="1" spcCol="1270" anchor="ctr" anchorCtr="0">
          <a:noAutofit/>
        </a:bodyPr>
        <a:lstStyle/>
        <a:p>
          <a:pPr marL="0" lvl="0" indent="0" algn="ctr" defTabSz="533400">
            <a:lnSpc>
              <a:spcPct val="90000"/>
            </a:lnSpc>
            <a:spcBef>
              <a:spcPct val="0"/>
            </a:spcBef>
            <a:spcAft>
              <a:spcPct val="35000"/>
            </a:spcAft>
            <a:buNone/>
          </a:pPr>
          <a:r>
            <a:rPr lang="en-US" sz="1200" kern="1200" dirty="0"/>
            <a:t>Heterogeneous mixing and temporal modeling</a:t>
          </a:r>
        </a:p>
      </dsp:txBody>
      <dsp:txXfrm>
        <a:off x="1824206" y="1031873"/>
        <a:ext cx="1236789" cy="742073"/>
      </dsp:txXfrm>
    </dsp:sp>
    <dsp:sp modelId="{6E818139-9123-4EA5-8A4E-FA9BD36A6C65}">
      <dsp:nvSpPr>
        <dsp:cNvPr id="0" name=""/>
        <dsp:cNvSpPr/>
      </dsp:nvSpPr>
      <dsp:spPr>
        <a:xfrm>
          <a:off x="921350" y="1772147"/>
          <a:ext cx="3042501" cy="253861"/>
        </a:xfrm>
        <a:custGeom>
          <a:avLst/>
          <a:gdLst/>
          <a:ahLst/>
          <a:cxnLst/>
          <a:rect l="0" t="0" r="0" b="0"/>
          <a:pathLst>
            <a:path>
              <a:moveTo>
                <a:pt x="3042501" y="0"/>
              </a:moveTo>
              <a:lnTo>
                <a:pt x="3042501" y="144030"/>
              </a:lnTo>
              <a:lnTo>
                <a:pt x="0" y="144030"/>
              </a:lnTo>
              <a:lnTo>
                <a:pt x="0" y="253861"/>
              </a:lnTo>
            </a:path>
          </a:pathLst>
        </a:custGeom>
        <a:noFill/>
        <a:ln w="9525" cap="flat" cmpd="sng" algn="ctr">
          <a:solidFill>
            <a:schemeClr val="accent2">
              <a:hueOff val="1560506"/>
              <a:satOff val="-1946"/>
              <a:lumOff val="458"/>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366207" y="1897654"/>
        <a:ext cx="152788" cy="2847"/>
      </dsp:txXfrm>
    </dsp:sp>
    <dsp:sp modelId="{27225D10-48E5-43BE-8EC3-01C7D8A2A0F2}">
      <dsp:nvSpPr>
        <dsp:cNvPr id="0" name=""/>
        <dsp:cNvSpPr/>
      </dsp:nvSpPr>
      <dsp:spPr>
        <a:xfrm>
          <a:off x="3345457" y="1031873"/>
          <a:ext cx="1236789" cy="742073"/>
        </a:xfrm>
        <a:prstGeom prst="rect">
          <a:avLst/>
        </a:prstGeom>
        <a:solidFill>
          <a:schemeClr val="accent2">
            <a:hueOff val="1462975"/>
            <a:satOff val="-1825"/>
            <a:lumOff val="429"/>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604" tIns="63614" rIns="60604" bIns="63614" numCol="1" spcCol="1270" anchor="ctr" anchorCtr="0">
          <a:noAutofit/>
        </a:bodyPr>
        <a:lstStyle/>
        <a:p>
          <a:pPr marL="0" lvl="0" indent="0" algn="ctr" defTabSz="533400">
            <a:lnSpc>
              <a:spcPct val="90000"/>
            </a:lnSpc>
            <a:spcBef>
              <a:spcPct val="0"/>
            </a:spcBef>
            <a:spcAft>
              <a:spcPct val="35000"/>
            </a:spcAft>
            <a:buNone/>
          </a:pPr>
          <a:r>
            <a:rPr lang="en-US" sz="1200" kern="1200"/>
            <a:t>Emerging infections: takeoff, growth, extinction</a:t>
          </a:r>
        </a:p>
      </dsp:txBody>
      <dsp:txXfrm>
        <a:off x="3345457" y="1031873"/>
        <a:ext cx="1236789" cy="742073"/>
      </dsp:txXfrm>
    </dsp:sp>
    <dsp:sp modelId="{6BA7F1C3-76FA-4FA7-A480-D508D040E681}">
      <dsp:nvSpPr>
        <dsp:cNvPr id="0" name=""/>
        <dsp:cNvSpPr/>
      </dsp:nvSpPr>
      <dsp:spPr>
        <a:xfrm>
          <a:off x="1537945" y="2383725"/>
          <a:ext cx="253861" cy="91440"/>
        </a:xfrm>
        <a:custGeom>
          <a:avLst/>
          <a:gdLst/>
          <a:ahLst/>
          <a:cxnLst/>
          <a:rect l="0" t="0" r="0" b="0"/>
          <a:pathLst>
            <a:path>
              <a:moveTo>
                <a:pt x="0" y="45720"/>
              </a:moveTo>
              <a:lnTo>
                <a:pt x="253861" y="45720"/>
              </a:lnTo>
            </a:path>
          </a:pathLst>
        </a:custGeom>
        <a:noFill/>
        <a:ln w="9525" cap="flat" cmpd="sng" algn="ctr">
          <a:solidFill>
            <a:schemeClr val="accent2">
              <a:hueOff val="1872608"/>
              <a:satOff val="-2336"/>
              <a:lumOff val="549"/>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657764" y="2428021"/>
        <a:ext cx="14223" cy="2847"/>
      </dsp:txXfrm>
    </dsp:sp>
    <dsp:sp modelId="{7CF14C94-F87F-45FF-87B1-C032896F1BC2}">
      <dsp:nvSpPr>
        <dsp:cNvPr id="0" name=""/>
        <dsp:cNvSpPr/>
      </dsp:nvSpPr>
      <dsp:spPr>
        <a:xfrm>
          <a:off x="302956" y="2058408"/>
          <a:ext cx="1236789" cy="742073"/>
        </a:xfrm>
        <a:prstGeom prst="rect">
          <a:avLst/>
        </a:prstGeom>
        <a:solidFill>
          <a:schemeClr val="accent2">
            <a:hueOff val="1755570"/>
            <a:satOff val="-2190"/>
            <a:lumOff val="51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604" tIns="63614" rIns="60604" bIns="63614" numCol="1" spcCol="1270" anchor="ctr" anchorCtr="0">
          <a:noAutofit/>
        </a:bodyPr>
        <a:lstStyle/>
        <a:p>
          <a:pPr marL="0" lvl="0" indent="0" algn="ctr" defTabSz="533400">
            <a:lnSpc>
              <a:spcPct val="90000"/>
            </a:lnSpc>
            <a:spcBef>
              <a:spcPct val="0"/>
            </a:spcBef>
            <a:spcAft>
              <a:spcPct val="35000"/>
            </a:spcAft>
            <a:buNone/>
          </a:pPr>
          <a:r>
            <a:rPr lang="en-US" sz="1200" kern="1200"/>
            <a:t>Lab: Emerging infections</a:t>
          </a:r>
        </a:p>
      </dsp:txBody>
      <dsp:txXfrm>
        <a:off x="302956" y="2058408"/>
        <a:ext cx="1236789" cy="742073"/>
      </dsp:txXfrm>
    </dsp:sp>
    <dsp:sp modelId="{3A07C841-72F0-4250-8111-86615B9C4CA4}">
      <dsp:nvSpPr>
        <dsp:cNvPr id="0" name=""/>
        <dsp:cNvSpPr/>
      </dsp:nvSpPr>
      <dsp:spPr>
        <a:xfrm>
          <a:off x="3059196" y="2383725"/>
          <a:ext cx="253861" cy="91440"/>
        </a:xfrm>
        <a:custGeom>
          <a:avLst/>
          <a:gdLst/>
          <a:ahLst/>
          <a:cxnLst/>
          <a:rect l="0" t="0" r="0" b="0"/>
          <a:pathLst>
            <a:path>
              <a:moveTo>
                <a:pt x="0" y="45720"/>
              </a:moveTo>
              <a:lnTo>
                <a:pt x="253861" y="45720"/>
              </a:lnTo>
            </a:path>
          </a:pathLst>
        </a:custGeom>
        <a:noFill/>
        <a:ln w="9525" cap="flat" cmpd="sng" algn="ctr">
          <a:solidFill>
            <a:schemeClr val="accent2">
              <a:hueOff val="2184709"/>
              <a:satOff val="-2725"/>
              <a:lumOff val="641"/>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79015" y="2428021"/>
        <a:ext cx="14223" cy="2847"/>
      </dsp:txXfrm>
    </dsp:sp>
    <dsp:sp modelId="{6DBFD550-83C3-49B8-BE3D-88ADD5F05FEA}">
      <dsp:nvSpPr>
        <dsp:cNvPr id="0" name=""/>
        <dsp:cNvSpPr/>
      </dsp:nvSpPr>
      <dsp:spPr>
        <a:xfrm>
          <a:off x="1824206" y="2058408"/>
          <a:ext cx="1236789" cy="742073"/>
        </a:xfrm>
        <a:prstGeom prst="rect">
          <a:avLst/>
        </a:prstGeom>
        <a:solidFill>
          <a:schemeClr val="accent2">
            <a:hueOff val="2048164"/>
            <a:satOff val="-2555"/>
            <a:lumOff val="60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604" tIns="63614" rIns="60604" bIns="63614" numCol="1" spcCol="1270" anchor="ctr" anchorCtr="0">
          <a:noAutofit/>
        </a:bodyPr>
        <a:lstStyle/>
        <a:p>
          <a:pPr marL="0" lvl="0" indent="0" algn="ctr" defTabSz="533400">
            <a:lnSpc>
              <a:spcPct val="90000"/>
            </a:lnSpc>
            <a:spcBef>
              <a:spcPct val="0"/>
            </a:spcBef>
            <a:spcAft>
              <a:spcPct val="35000"/>
            </a:spcAft>
            <a:buNone/>
          </a:pPr>
          <a:r>
            <a:rPr lang="en-US" sz="1200" kern="1200" dirty="0"/>
            <a:t>Vectors, zoonoses, &amp; environmental transmission</a:t>
          </a:r>
        </a:p>
      </dsp:txBody>
      <dsp:txXfrm>
        <a:off x="1824206" y="2058408"/>
        <a:ext cx="1236789" cy="742073"/>
      </dsp:txXfrm>
    </dsp:sp>
    <dsp:sp modelId="{731E08D6-37AA-4571-89AF-2EA5621A630B}">
      <dsp:nvSpPr>
        <dsp:cNvPr id="0" name=""/>
        <dsp:cNvSpPr/>
      </dsp:nvSpPr>
      <dsp:spPr>
        <a:xfrm>
          <a:off x="921350" y="2798682"/>
          <a:ext cx="3042501" cy="253861"/>
        </a:xfrm>
        <a:custGeom>
          <a:avLst/>
          <a:gdLst/>
          <a:ahLst/>
          <a:cxnLst/>
          <a:rect l="0" t="0" r="0" b="0"/>
          <a:pathLst>
            <a:path>
              <a:moveTo>
                <a:pt x="3042501" y="0"/>
              </a:moveTo>
              <a:lnTo>
                <a:pt x="3042501" y="144030"/>
              </a:lnTo>
              <a:lnTo>
                <a:pt x="0" y="144030"/>
              </a:lnTo>
              <a:lnTo>
                <a:pt x="0" y="253861"/>
              </a:lnTo>
            </a:path>
          </a:pathLst>
        </a:custGeom>
        <a:noFill/>
        <a:ln w="9525" cap="flat" cmpd="sng" algn="ctr">
          <a:solidFill>
            <a:schemeClr val="accent2">
              <a:hueOff val="2496810"/>
              <a:satOff val="-3114"/>
              <a:lumOff val="732"/>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366207" y="2924189"/>
        <a:ext cx="152788" cy="2847"/>
      </dsp:txXfrm>
    </dsp:sp>
    <dsp:sp modelId="{EE07531E-EBD2-40CB-9770-130D52CBFE6E}">
      <dsp:nvSpPr>
        <dsp:cNvPr id="0" name=""/>
        <dsp:cNvSpPr/>
      </dsp:nvSpPr>
      <dsp:spPr>
        <a:xfrm>
          <a:off x="3345457" y="2058408"/>
          <a:ext cx="1236789" cy="742073"/>
        </a:xfrm>
        <a:prstGeom prst="rect">
          <a:avLst/>
        </a:prstGeom>
        <a:solidFill>
          <a:schemeClr val="accent2">
            <a:hueOff val="2340759"/>
            <a:satOff val="-2919"/>
            <a:lumOff val="68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604" tIns="63614" rIns="60604" bIns="63614" numCol="1" spcCol="1270" anchor="ctr" anchorCtr="0">
          <a:noAutofit/>
        </a:bodyPr>
        <a:lstStyle/>
        <a:p>
          <a:pPr marL="0" lvl="0" indent="0" algn="ctr" defTabSz="533400">
            <a:lnSpc>
              <a:spcPct val="90000"/>
            </a:lnSpc>
            <a:spcBef>
              <a:spcPct val="0"/>
            </a:spcBef>
            <a:spcAft>
              <a:spcPct val="35000"/>
            </a:spcAft>
            <a:buNone/>
          </a:pPr>
          <a:r>
            <a:rPr lang="en-US" sz="1200" kern="1200"/>
            <a:t>Stochastic dynamics</a:t>
          </a:r>
        </a:p>
      </dsp:txBody>
      <dsp:txXfrm>
        <a:off x="3345457" y="2058408"/>
        <a:ext cx="1236789" cy="742073"/>
      </dsp:txXfrm>
    </dsp:sp>
    <dsp:sp modelId="{B3B2B9B5-8866-4998-A4B8-737F762C2618}">
      <dsp:nvSpPr>
        <dsp:cNvPr id="0" name=""/>
        <dsp:cNvSpPr/>
      </dsp:nvSpPr>
      <dsp:spPr>
        <a:xfrm>
          <a:off x="1537945" y="3410260"/>
          <a:ext cx="253861" cy="91440"/>
        </a:xfrm>
        <a:custGeom>
          <a:avLst/>
          <a:gdLst/>
          <a:ahLst/>
          <a:cxnLst/>
          <a:rect l="0" t="0" r="0" b="0"/>
          <a:pathLst>
            <a:path>
              <a:moveTo>
                <a:pt x="0" y="45720"/>
              </a:moveTo>
              <a:lnTo>
                <a:pt x="253861" y="45720"/>
              </a:lnTo>
            </a:path>
          </a:pathLst>
        </a:custGeom>
        <a:noFill/>
        <a:ln w="9525" cap="flat" cmpd="sng" algn="ctr">
          <a:solidFill>
            <a:schemeClr val="accent2">
              <a:hueOff val="2808911"/>
              <a:satOff val="-3503"/>
              <a:lumOff val="824"/>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657764" y="3454556"/>
        <a:ext cx="14223" cy="2847"/>
      </dsp:txXfrm>
    </dsp:sp>
    <dsp:sp modelId="{9B1912C2-E1CF-4051-AE6C-E6AC579FEC2D}">
      <dsp:nvSpPr>
        <dsp:cNvPr id="0" name=""/>
        <dsp:cNvSpPr/>
      </dsp:nvSpPr>
      <dsp:spPr>
        <a:xfrm>
          <a:off x="302956" y="3084943"/>
          <a:ext cx="1236789" cy="742073"/>
        </a:xfrm>
        <a:prstGeom prst="rect">
          <a:avLst/>
        </a:prstGeom>
        <a:solidFill>
          <a:schemeClr val="accent2">
            <a:hueOff val="2633354"/>
            <a:satOff val="-3284"/>
            <a:lumOff val="772"/>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604" tIns="63614" rIns="60604" bIns="63614" numCol="1" spcCol="1270" anchor="ctr" anchorCtr="0">
          <a:noAutofit/>
        </a:bodyPr>
        <a:lstStyle/>
        <a:p>
          <a:pPr marL="0" lvl="0" indent="0" algn="ctr" defTabSz="533400">
            <a:lnSpc>
              <a:spcPct val="90000"/>
            </a:lnSpc>
            <a:spcBef>
              <a:spcPct val="0"/>
            </a:spcBef>
            <a:spcAft>
              <a:spcPct val="35000"/>
            </a:spcAft>
            <a:buNone/>
          </a:pPr>
          <a:r>
            <a:rPr lang="en-US" sz="1200" kern="1200"/>
            <a:t>Spatial models, networks</a:t>
          </a:r>
        </a:p>
      </dsp:txBody>
      <dsp:txXfrm>
        <a:off x="302956" y="3084943"/>
        <a:ext cx="1236789" cy="742073"/>
      </dsp:txXfrm>
    </dsp:sp>
    <dsp:sp modelId="{C33C8E13-4745-4CE1-A244-5F8C2BB2D68F}">
      <dsp:nvSpPr>
        <dsp:cNvPr id="0" name=""/>
        <dsp:cNvSpPr/>
      </dsp:nvSpPr>
      <dsp:spPr>
        <a:xfrm>
          <a:off x="3059196" y="3410260"/>
          <a:ext cx="253861" cy="91440"/>
        </a:xfrm>
        <a:custGeom>
          <a:avLst/>
          <a:gdLst/>
          <a:ahLst/>
          <a:cxnLst/>
          <a:rect l="0" t="0" r="0" b="0"/>
          <a:pathLst>
            <a:path>
              <a:moveTo>
                <a:pt x="0" y="45720"/>
              </a:moveTo>
              <a:lnTo>
                <a:pt x="253861" y="45720"/>
              </a:lnTo>
            </a:path>
          </a:pathLst>
        </a:custGeom>
        <a:noFill/>
        <a:ln w="9525" cap="flat" cmpd="sng" algn="ctr">
          <a:solidFill>
            <a:schemeClr val="accent2">
              <a:hueOff val="3121013"/>
              <a:satOff val="-3893"/>
              <a:lumOff val="915"/>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79015" y="3454556"/>
        <a:ext cx="14223" cy="2847"/>
      </dsp:txXfrm>
    </dsp:sp>
    <dsp:sp modelId="{235A7C18-EF72-4CC0-A9FA-968B5D12691A}">
      <dsp:nvSpPr>
        <dsp:cNvPr id="0" name=""/>
        <dsp:cNvSpPr/>
      </dsp:nvSpPr>
      <dsp:spPr>
        <a:xfrm>
          <a:off x="1824206" y="3084943"/>
          <a:ext cx="1236789" cy="742073"/>
        </a:xfrm>
        <a:prstGeom prst="rect">
          <a:avLst/>
        </a:prstGeom>
        <a:solidFill>
          <a:schemeClr val="accent2">
            <a:hueOff val="2925949"/>
            <a:satOff val="-3649"/>
            <a:lumOff val="85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604" tIns="63614" rIns="60604" bIns="63614" numCol="1" spcCol="1270" anchor="ctr" anchorCtr="0">
          <a:noAutofit/>
        </a:bodyPr>
        <a:lstStyle/>
        <a:p>
          <a:pPr marL="0" lvl="0" indent="0" algn="ctr" defTabSz="533400">
            <a:lnSpc>
              <a:spcPct val="90000"/>
            </a:lnSpc>
            <a:spcBef>
              <a:spcPct val="0"/>
            </a:spcBef>
            <a:spcAft>
              <a:spcPct val="35000"/>
            </a:spcAft>
            <a:buNone/>
          </a:pPr>
          <a:r>
            <a:rPr lang="en-US" sz="1200" kern="1200"/>
            <a:t>Interventions and sensitivity analyses</a:t>
          </a:r>
        </a:p>
      </dsp:txBody>
      <dsp:txXfrm>
        <a:off x="1824206" y="3084943"/>
        <a:ext cx="1236789" cy="742073"/>
      </dsp:txXfrm>
    </dsp:sp>
    <dsp:sp modelId="{522BC0D9-9BD0-439D-9DA8-9267026CCDDB}">
      <dsp:nvSpPr>
        <dsp:cNvPr id="0" name=""/>
        <dsp:cNvSpPr/>
      </dsp:nvSpPr>
      <dsp:spPr>
        <a:xfrm>
          <a:off x="921350" y="3825217"/>
          <a:ext cx="3042501" cy="253861"/>
        </a:xfrm>
        <a:custGeom>
          <a:avLst/>
          <a:gdLst/>
          <a:ahLst/>
          <a:cxnLst/>
          <a:rect l="0" t="0" r="0" b="0"/>
          <a:pathLst>
            <a:path>
              <a:moveTo>
                <a:pt x="3042501" y="0"/>
              </a:moveTo>
              <a:lnTo>
                <a:pt x="3042501" y="144030"/>
              </a:lnTo>
              <a:lnTo>
                <a:pt x="0" y="144030"/>
              </a:lnTo>
              <a:lnTo>
                <a:pt x="0" y="253861"/>
              </a:lnTo>
            </a:path>
          </a:pathLst>
        </a:custGeom>
        <a:noFill/>
        <a:ln w="9525" cap="flat" cmpd="sng" algn="ctr">
          <a:solidFill>
            <a:schemeClr val="accent2">
              <a:hueOff val="3433114"/>
              <a:satOff val="-4282"/>
              <a:lumOff val="1007"/>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366207" y="3950724"/>
        <a:ext cx="152788" cy="2847"/>
      </dsp:txXfrm>
    </dsp:sp>
    <dsp:sp modelId="{627FDB46-35B9-465E-920E-EE2F59C93157}">
      <dsp:nvSpPr>
        <dsp:cNvPr id="0" name=""/>
        <dsp:cNvSpPr/>
      </dsp:nvSpPr>
      <dsp:spPr>
        <a:xfrm>
          <a:off x="3345457" y="3084943"/>
          <a:ext cx="1236789" cy="742073"/>
        </a:xfrm>
        <a:prstGeom prst="rect">
          <a:avLst/>
        </a:prstGeom>
        <a:solidFill>
          <a:schemeClr val="accent2">
            <a:hueOff val="3218544"/>
            <a:satOff val="-4014"/>
            <a:lumOff val="94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604" tIns="63614" rIns="60604" bIns="63614" numCol="1" spcCol="1270" anchor="ctr" anchorCtr="0">
          <a:noAutofit/>
        </a:bodyPr>
        <a:lstStyle/>
        <a:p>
          <a:pPr marL="0" lvl="0" indent="0" algn="ctr" defTabSz="533400">
            <a:lnSpc>
              <a:spcPct val="90000"/>
            </a:lnSpc>
            <a:spcBef>
              <a:spcPct val="0"/>
            </a:spcBef>
            <a:spcAft>
              <a:spcPct val="35000"/>
            </a:spcAft>
            <a:buNone/>
          </a:pPr>
          <a:r>
            <a:rPr lang="en-US" sz="1200" kern="1200"/>
            <a:t>Lab: Interventions and sensitivity analyses </a:t>
          </a:r>
        </a:p>
      </dsp:txBody>
      <dsp:txXfrm>
        <a:off x="3345457" y="3084943"/>
        <a:ext cx="1236789" cy="742073"/>
      </dsp:txXfrm>
    </dsp:sp>
    <dsp:sp modelId="{F2B5D056-EFFB-4D32-94E0-91FAC50BF20F}">
      <dsp:nvSpPr>
        <dsp:cNvPr id="0" name=""/>
        <dsp:cNvSpPr/>
      </dsp:nvSpPr>
      <dsp:spPr>
        <a:xfrm>
          <a:off x="1537945" y="4436795"/>
          <a:ext cx="253861" cy="91440"/>
        </a:xfrm>
        <a:custGeom>
          <a:avLst/>
          <a:gdLst/>
          <a:ahLst/>
          <a:cxnLst/>
          <a:rect l="0" t="0" r="0" b="0"/>
          <a:pathLst>
            <a:path>
              <a:moveTo>
                <a:pt x="0" y="45720"/>
              </a:moveTo>
              <a:lnTo>
                <a:pt x="253861" y="45720"/>
              </a:lnTo>
            </a:path>
          </a:pathLst>
        </a:custGeom>
        <a:noFill/>
        <a:ln w="9525" cap="flat" cmpd="sng" algn="ctr">
          <a:solidFill>
            <a:schemeClr val="accent2">
              <a:hueOff val="3745215"/>
              <a:satOff val="-4671"/>
              <a:lumOff val="1098"/>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657764" y="4481091"/>
        <a:ext cx="14223" cy="2847"/>
      </dsp:txXfrm>
    </dsp:sp>
    <dsp:sp modelId="{4D02FC74-A11D-4C42-8317-0910A4B7276F}">
      <dsp:nvSpPr>
        <dsp:cNvPr id="0" name=""/>
        <dsp:cNvSpPr/>
      </dsp:nvSpPr>
      <dsp:spPr>
        <a:xfrm>
          <a:off x="302956" y="4111478"/>
          <a:ext cx="1236789" cy="742073"/>
        </a:xfrm>
        <a:prstGeom prst="rect">
          <a:avLst/>
        </a:prstGeom>
        <a:solidFill>
          <a:schemeClr val="accent2">
            <a:hueOff val="3511139"/>
            <a:satOff val="-4379"/>
            <a:lumOff val="103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604" tIns="63614" rIns="60604" bIns="63614" numCol="1" spcCol="1270" anchor="ctr" anchorCtr="0">
          <a:noAutofit/>
        </a:bodyPr>
        <a:lstStyle/>
        <a:p>
          <a:pPr marL="0" lvl="0" indent="0" algn="ctr" defTabSz="533400">
            <a:lnSpc>
              <a:spcPct val="90000"/>
            </a:lnSpc>
            <a:spcBef>
              <a:spcPct val="0"/>
            </a:spcBef>
            <a:spcAft>
              <a:spcPct val="35000"/>
            </a:spcAft>
            <a:buNone/>
          </a:pPr>
          <a:r>
            <a:rPr lang="en-US" sz="1200" kern="1200"/>
            <a:t>Competition and evolutionary models</a:t>
          </a:r>
        </a:p>
      </dsp:txBody>
      <dsp:txXfrm>
        <a:off x="302956" y="4111478"/>
        <a:ext cx="1236789" cy="742073"/>
      </dsp:txXfrm>
    </dsp:sp>
    <dsp:sp modelId="{DD35C2B4-4A6B-40B5-95BD-62D5F209025F}">
      <dsp:nvSpPr>
        <dsp:cNvPr id="0" name=""/>
        <dsp:cNvSpPr/>
      </dsp:nvSpPr>
      <dsp:spPr>
        <a:xfrm>
          <a:off x="3059196" y="4436795"/>
          <a:ext cx="253861" cy="91440"/>
        </a:xfrm>
        <a:custGeom>
          <a:avLst/>
          <a:gdLst/>
          <a:ahLst/>
          <a:cxnLst/>
          <a:rect l="0" t="0" r="0" b="0"/>
          <a:pathLst>
            <a:path>
              <a:moveTo>
                <a:pt x="0" y="45720"/>
              </a:moveTo>
              <a:lnTo>
                <a:pt x="253861" y="45720"/>
              </a:lnTo>
            </a:path>
          </a:pathLst>
        </a:custGeom>
        <a:noFill/>
        <a:ln w="9525" cap="flat" cmpd="sng" algn="ctr">
          <a:solidFill>
            <a:schemeClr val="accent2">
              <a:hueOff val="4057316"/>
              <a:satOff val="-5060"/>
              <a:lumOff val="119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79015" y="4481091"/>
        <a:ext cx="14223" cy="2847"/>
      </dsp:txXfrm>
    </dsp:sp>
    <dsp:sp modelId="{45753E0F-163E-4AA8-9277-D0871F6DF653}">
      <dsp:nvSpPr>
        <dsp:cNvPr id="0" name=""/>
        <dsp:cNvSpPr/>
      </dsp:nvSpPr>
      <dsp:spPr>
        <a:xfrm>
          <a:off x="1824206" y="4111478"/>
          <a:ext cx="1236789" cy="742073"/>
        </a:xfrm>
        <a:prstGeom prst="rect">
          <a:avLst/>
        </a:prstGeom>
        <a:solidFill>
          <a:schemeClr val="accent2">
            <a:hueOff val="3803734"/>
            <a:satOff val="-4744"/>
            <a:lumOff val="1116"/>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604" tIns="63614" rIns="60604" bIns="63614" numCol="1" spcCol="1270" anchor="ctr" anchorCtr="0">
          <a:noAutofit/>
        </a:bodyPr>
        <a:lstStyle/>
        <a:p>
          <a:pPr marL="0" lvl="0" indent="0" algn="ctr" defTabSz="533400">
            <a:lnSpc>
              <a:spcPct val="90000"/>
            </a:lnSpc>
            <a:spcBef>
              <a:spcPct val="0"/>
            </a:spcBef>
            <a:spcAft>
              <a:spcPct val="35000"/>
            </a:spcAft>
            <a:buNone/>
          </a:pPr>
          <a:r>
            <a:rPr lang="en-US" sz="1200" kern="1200"/>
            <a:t>Within host evolution</a:t>
          </a:r>
        </a:p>
      </dsp:txBody>
      <dsp:txXfrm>
        <a:off x="1824206" y="4111478"/>
        <a:ext cx="1236789" cy="742073"/>
      </dsp:txXfrm>
    </dsp:sp>
    <dsp:sp modelId="{EDFBA90A-4888-47B8-8D0A-B0BB79CC4A51}">
      <dsp:nvSpPr>
        <dsp:cNvPr id="0" name=""/>
        <dsp:cNvSpPr/>
      </dsp:nvSpPr>
      <dsp:spPr>
        <a:xfrm>
          <a:off x="921350" y="4851752"/>
          <a:ext cx="3042501" cy="253861"/>
        </a:xfrm>
        <a:custGeom>
          <a:avLst/>
          <a:gdLst/>
          <a:ahLst/>
          <a:cxnLst/>
          <a:rect l="0" t="0" r="0" b="0"/>
          <a:pathLst>
            <a:path>
              <a:moveTo>
                <a:pt x="3042501" y="0"/>
              </a:moveTo>
              <a:lnTo>
                <a:pt x="3042501" y="144030"/>
              </a:lnTo>
              <a:lnTo>
                <a:pt x="0" y="144030"/>
              </a:lnTo>
              <a:lnTo>
                <a:pt x="0" y="253861"/>
              </a:lnTo>
            </a:path>
          </a:pathLst>
        </a:custGeom>
        <a:noFill/>
        <a:ln w="9525" cap="flat" cmpd="sng" algn="ctr">
          <a:solidFill>
            <a:schemeClr val="accent2">
              <a:hueOff val="4369417"/>
              <a:satOff val="-5450"/>
              <a:lumOff val="1281"/>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366207" y="4977259"/>
        <a:ext cx="152788" cy="2847"/>
      </dsp:txXfrm>
    </dsp:sp>
    <dsp:sp modelId="{FBE4F787-4AB1-4A84-88FA-E46968E3C8FE}">
      <dsp:nvSpPr>
        <dsp:cNvPr id="0" name=""/>
        <dsp:cNvSpPr/>
      </dsp:nvSpPr>
      <dsp:spPr>
        <a:xfrm>
          <a:off x="3345457" y="4111478"/>
          <a:ext cx="1236789" cy="742073"/>
        </a:xfrm>
        <a:prstGeom prst="rect">
          <a:avLst/>
        </a:prstGeom>
        <a:solidFill>
          <a:schemeClr val="accent2">
            <a:hueOff val="4096329"/>
            <a:satOff val="-5109"/>
            <a:lumOff val="120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604" tIns="63614" rIns="60604" bIns="63614" numCol="1" spcCol="1270" anchor="ctr" anchorCtr="0">
          <a:noAutofit/>
        </a:bodyPr>
        <a:lstStyle/>
        <a:p>
          <a:pPr marL="0" lvl="0" indent="0" algn="ctr" defTabSz="533400">
            <a:lnSpc>
              <a:spcPct val="90000"/>
            </a:lnSpc>
            <a:spcBef>
              <a:spcPct val="0"/>
            </a:spcBef>
            <a:spcAft>
              <a:spcPct val="35000"/>
            </a:spcAft>
            <a:buNone/>
          </a:pPr>
          <a:r>
            <a:rPr lang="en-US" sz="1200" kern="1200"/>
            <a:t>Lab on Parameterization, calibration, and uncertainty</a:t>
          </a:r>
        </a:p>
      </dsp:txBody>
      <dsp:txXfrm>
        <a:off x="3345457" y="4111478"/>
        <a:ext cx="1236789" cy="742073"/>
      </dsp:txXfrm>
    </dsp:sp>
    <dsp:sp modelId="{9168A32A-329B-4436-A4E8-1968BCAE95A6}">
      <dsp:nvSpPr>
        <dsp:cNvPr id="0" name=""/>
        <dsp:cNvSpPr/>
      </dsp:nvSpPr>
      <dsp:spPr>
        <a:xfrm>
          <a:off x="1537945" y="5463330"/>
          <a:ext cx="253861" cy="91440"/>
        </a:xfrm>
        <a:custGeom>
          <a:avLst/>
          <a:gdLst/>
          <a:ahLst/>
          <a:cxnLst/>
          <a:rect l="0" t="0" r="0" b="0"/>
          <a:pathLst>
            <a:path>
              <a:moveTo>
                <a:pt x="0" y="45720"/>
              </a:moveTo>
              <a:lnTo>
                <a:pt x="253861" y="45720"/>
              </a:lnTo>
            </a:path>
          </a:pathLst>
        </a:custGeom>
        <a:noFill/>
        <a:ln w="9525" cap="flat" cmpd="sng" algn="ctr">
          <a:solidFill>
            <a:schemeClr val="accent2">
              <a:hueOff val="4681519"/>
              <a:satOff val="-5839"/>
              <a:lumOff val="1373"/>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657764" y="5507626"/>
        <a:ext cx="14223" cy="2847"/>
      </dsp:txXfrm>
    </dsp:sp>
    <dsp:sp modelId="{2E873A18-3BB8-4867-B4EC-CD4D6914386C}">
      <dsp:nvSpPr>
        <dsp:cNvPr id="0" name=""/>
        <dsp:cNvSpPr/>
      </dsp:nvSpPr>
      <dsp:spPr>
        <a:xfrm>
          <a:off x="302956" y="5138013"/>
          <a:ext cx="1236789" cy="742073"/>
        </a:xfrm>
        <a:prstGeom prst="rect">
          <a:avLst/>
        </a:prstGeom>
        <a:solidFill>
          <a:schemeClr val="accent2">
            <a:hueOff val="4388924"/>
            <a:satOff val="-5474"/>
            <a:lumOff val="128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604" tIns="63614" rIns="60604" bIns="63614" numCol="1" spcCol="1270" anchor="ctr" anchorCtr="0">
          <a:noAutofit/>
        </a:bodyPr>
        <a:lstStyle/>
        <a:p>
          <a:pPr marL="0" lvl="0" indent="0" algn="ctr" defTabSz="533400">
            <a:lnSpc>
              <a:spcPct val="90000"/>
            </a:lnSpc>
            <a:spcBef>
              <a:spcPct val="0"/>
            </a:spcBef>
            <a:spcAft>
              <a:spcPct val="35000"/>
            </a:spcAft>
            <a:buNone/>
          </a:pPr>
          <a:r>
            <a:rPr lang="en-US" sz="1200" kern="1200"/>
            <a:t>Health policy and economic evaluation models</a:t>
          </a:r>
        </a:p>
      </dsp:txBody>
      <dsp:txXfrm>
        <a:off x="302956" y="5138013"/>
        <a:ext cx="1236789" cy="742073"/>
      </dsp:txXfrm>
    </dsp:sp>
    <dsp:sp modelId="{AF09C222-1D99-4F9B-882C-509DBA6E7A14}">
      <dsp:nvSpPr>
        <dsp:cNvPr id="0" name=""/>
        <dsp:cNvSpPr/>
      </dsp:nvSpPr>
      <dsp:spPr>
        <a:xfrm>
          <a:off x="1824206" y="5138013"/>
          <a:ext cx="1236789" cy="742073"/>
        </a:xfrm>
        <a:prstGeom prst="rect">
          <a:avLst/>
        </a:prstGeom>
        <a:solidFill>
          <a:schemeClr val="accent2">
            <a:hueOff val="4681519"/>
            <a:satOff val="-5839"/>
            <a:lumOff val="137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604" tIns="63614" rIns="60604" bIns="63614" numCol="1" spcCol="1270" anchor="ctr" anchorCtr="0">
          <a:noAutofit/>
        </a:bodyPr>
        <a:lstStyle/>
        <a:p>
          <a:pPr marL="0" lvl="0" indent="0" algn="ctr" defTabSz="533400">
            <a:lnSpc>
              <a:spcPct val="90000"/>
            </a:lnSpc>
            <a:spcBef>
              <a:spcPct val="0"/>
            </a:spcBef>
            <a:spcAft>
              <a:spcPct val="35000"/>
            </a:spcAft>
            <a:buNone/>
          </a:pPr>
          <a:r>
            <a:rPr lang="en-US" sz="1200" kern="1200"/>
            <a:t>Uses and abuses of models</a:t>
          </a:r>
        </a:p>
      </dsp:txBody>
      <dsp:txXfrm>
        <a:off x="1824206" y="5138013"/>
        <a:ext cx="1236789" cy="742073"/>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53.png>
</file>

<file path=ppt/media/image5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79425"/>
          </a:xfrm>
          <a:prstGeom prst="rect">
            <a:avLst/>
          </a:prstGeom>
        </p:spPr>
        <p:txBody>
          <a:bodyPr vert="horz" lIns="96661" tIns="48331" rIns="96661" bIns="48331" rtlCol="0"/>
          <a:lstStyle>
            <a:lvl1pPr algn="l">
              <a:defRPr sz="1300">
                <a:latin typeface="Arial" charset="0"/>
                <a:ea typeface="+mn-ea"/>
                <a:cs typeface="Arial" charset="0"/>
              </a:defRPr>
            </a:lvl1pPr>
          </a:lstStyle>
          <a:p>
            <a:pPr>
              <a:defRPr/>
            </a:pPr>
            <a:endParaRPr lang="en-US"/>
          </a:p>
        </p:txBody>
      </p:sp>
      <p:sp>
        <p:nvSpPr>
          <p:cNvPr id="3" name="Date Placeholder 2"/>
          <p:cNvSpPr>
            <a:spLocks noGrp="1"/>
          </p:cNvSpPr>
          <p:nvPr>
            <p:ph type="dt" idx="1"/>
          </p:nvPr>
        </p:nvSpPr>
        <p:spPr>
          <a:xfrm>
            <a:off x="4143375" y="0"/>
            <a:ext cx="3170238" cy="479425"/>
          </a:xfrm>
          <a:prstGeom prst="rect">
            <a:avLst/>
          </a:prstGeom>
        </p:spPr>
        <p:txBody>
          <a:bodyPr vert="horz" wrap="square" lIns="96661" tIns="48331" rIns="96661" bIns="48331" numCol="1" anchor="t" anchorCtr="0" compatLnSpc="1">
            <a:prstTxWarp prst="textNoShape">
              <a:avLst/>
            </a:prstTxWarp>
          </a:bodyPr>
          <a:lstStyle>
            <a:lvl1pPr algn="r">
              <a:defRPr sz="1300"/>
            </a:lvl1pPr>
          </a:lstStyle>
          <a:p>
            <a:fld id="{BC03492F-41C0-4991-968F-323DE7C7D58F}" type="datetimeFigureOut">
              <a:rPr lang="en-US" altLang="en-US"/>
              <a:pPr/>
              <a:t>4/23/2020</a:t>
            </a:fld>
            <a:endParaRPr lang="en-US" alt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61" tIns="48331" rIns="96661" bIns="48331" rtlCol="0" anchor="ctr"/>
          <a:lstStyle/>
          <a:p>
            <a:pPr lvl="0"/>
            <a:endParaRPr lang="en-US" noProof="0"/>
          </a:p>
        </p:txBody>
      </p:sp>
      <p:sp>
        <p:nvSpPr>
          <p:cNvPr id="5" name="Notes Placeholder 4"/>
          <p:cNvSpPr>
            <a:spLocks noGrp="1"/>
          </p:cNvSpPr>
          <p:nvPr>
            <p:ph type="body" sz="quarter" idx="3"/>
          </p:nvPr>
        </p:nvSpPr>
        <p:spPr>
          <a:xfrm>
            <a:off x="731838" y="4560888"/>
            <a:ext cx="5851525" cy="4319587"/>
          </a:xfrm>
          <a:prstGeom prst="rect">
            <a:avLst/>
          </a:prstGeom>
        </p:spPr>
        <p:txBody>
          <a:bodyPr vert="horz" lIns="96661" tIns="48331" rIns="96661" bIns="48331"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9120188"/>
            <a:ext cx="3170238" cy="479425"/>
          </a:xfrm>
          <a:prstGeom prst="rect">
            <a:avLst/>
          </a:prstGeom>
        </p:spPr>
        <p:txBody>
          <a:bodyPr vert="horz" lIns="96661" tIns="48331" rIns="96661" bIns="48331" rtlCol="0" anchor="b"/>
          <a:lstStyle>
            <a:lvl1pPr algn="l">
              <a:defRPr sz="1300">
                <a:latin typeface="Arial" charset="0"/>
                <a:ea typeface="+mn-ea"/>
                <a:cs typeface="Arial" charset="0"/>
              </a:defRPr>
            </a:lvl1pPr>
          </a:lstStyle>
          <a:p>
            <a:pPr>
              <a:defRPr/>
            </a:pPr>
            <a:endParaRPr lang="en-US"/>
          </a:p>
        </p:txBody>
      </p:sp>
      <p:sp>
        <p:nvSpPr>
          <p:cNvPr id="7" name="Slide Number Placeholder 6"/>
          <p:cNvSpPr>
            <a:spLocks noGrp="1"/>
          </p:cNvSpPr>
          <p:nvPr>
            <p:ph type="sldNum" sz="quarter" idx="5"/>
          </p:nvPr>
        </p:nvSpPr>
        <p:spPr>
          <a:xfrm>
            <a:off x="4143375" y="9120188"/>
            <a:ext cx="3170238" cy="479425"/>
          </a:xfrm>
          <a:prstGeom prst="rect">
            <a:avLst/>
          </a:prstGeom>
        </p:spPr>
        <p:txBody>
          <a:bodyPr vert="horz" wrap="square" lIns="96661" tIns="48331" rIns="96661" bIns="48331" numCol="1" anchor="b" anchorCtr="0" compatLnSpc="1">
            <a:prstTxWarp prst="textNoShape">
              <a:avLst/>
            </a:prstTxWarp>
          </a:bodyPr>
          <a:lstStyle>
            <a:lvl1pPr algn="r">
              <a:defRPr sz="1300"/>
            </a:lvl1pPr>
          </a:lstStyle>
          <a:p>
            <a:fld id="{2809E605-90A1-49FE-B337-A2B28893E9D0}" type="slidenum">
              <a:rPr lang="en-US" altLang="en-US"/>
              <a:pPr/>
              <a:t>‹#›</a:t>
            </a:fld>
            <a:endParaRPr lang="en-US" altLang="en-US"/>
          </a:p>
        </p:txBody>
      </p:sp>
    </p:spTree>
    <p:extLst>
      <p:ext uri="{BB962C8B-B14F-4D97-AF65-F5344CB8AC3E}">
        <p14:creationId xmlns:p14="http://schemas.microsoft.com/office/powerpoint/2010/main" val="265905915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the equations for </a:t>
            </a:r>
            <a:r>
              <a:rPr lang="en-US" dirty="0" err="1"/>
              <a:t>dIl</a:t>
            </a:r>
            <a:r>
              <a:rPr lang="en-US" dirty="0"/>
              <a:t>/dt and </a:t>
            </a:r>
            <a:r>
              <a:rPr lang="en-US" dirty="0" err="1"/>
              <a:t>dIh</a:t>
            </a:r>
            <a:r>
              <a:rPr lang="en-US" dirty="0"/>
              <a:t>/dt have been updated since the version in lecture</a:t>
            </a:r>
          </a:p>
        </p:txBody>
      </p:sp>
      <p:sp>
        <p:nvSpPr>
          <p:cNvPr id="4" name="Slide Number Placeholder 3"/>
          <p:cNvSpPr>
            <a:spLocks noGrp="1"/>
          </p:cNvSpPr>
          <p:nvPr>
            <p:ph type="sldNum" sz="quarter" idx="5"/>
          </p:nvPr>
        </p:nvSpPr>
        <p:spPr/>
        <p:txBody>
          <a:bodyPr/>
          <a:lstStyle/>
          <a:p>
            <a:fld id="{2809E605-90A1-49FE-B337-A2B28893E9D0}" type="slidenum">
              <a:rPr lang="en-US" altLang="en-US" smtClean="0"/>
              <a:pPr/>
              <a:t>10</a:t>
            </a:fld>
            <a:endParaRPr lang="en-US" altLang="en-US"/>
          </a:p>
        </p:txBody>
      </p:sp>
    </p:spTree>
    <p:extLst>
      <p:ext uri="{BB962C8B-B14F-4D97-AF65-F5344CB8AC3E}">
        <p14:creationId xmlns:p14="http://schemas.microsoft.com/office/powerpoint/2010/main" val="32911990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the equation for </a:t>
            </a:r>
            <a:r>
              <a:rPr lang="en-US" dirty="0" err="1"/>
              <a:t>B_ii</a:t>
            </a:r>
            <a:r>
              <a:rPr lang="en-US" dirty="0"/>
              <a:t> has been updated from the version shown in lecture. </a:t>
            </a:r>
          </a:p>
        </p:txBody>
      </p:sp>
      <p:sp>
        <p:nvSpPr>
          <p:cNvPr id="4" name="Slide Number Placeholder 3"/>
          <p:cNvSpPr>
            <a:spLocks noGrp="1"/>
          </p:cNvSpPr>
          <p:nvPr>
            <p:ph type="sldNum" sz="quarter" idx="5"/>
          </p:nvPr>
        </p:nvSpPr>
        <p:spPr/>
        <p:txBody>
          <a:bodyPr/>
          <a:lstStyle/>
          <a:p>
            <a:fld id="{2809E605-90A1-49FE-B337-A2B28893E9D0}" type="slidenum">
              <a:rPr lang="en-US" altLang="en-US" smtClean="0"/>
              <a:pPr/>
              <a:t>26</a:t>
            </a:fld>
            <a:endParaRPr lang="en-US" altLang="en-US"/>
          </a:p>
        </p:txBody>
      </p:sp>
    </p:spTree>
    <p:extLst>
      <p:ext uri="{BB962C8B-B14F-4D97-AF65-F5344CB8AC3E}">
        <p14:creationId xmlns:p14="http://schemas.microsoft.com/office/powerpoint/2010/main" val="7715414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09E605-90A1-49FE-B337-A2B28893E9D0}" type="slidenum">
              <a:rPr lang="en-US" altLang="en-US" smtClean="0"/>
              <a:pPr/>
              <a:t>32</a:t>
            </a:fld>
            <a:endParaRPr lang="en-US" altLang="en-US"/>
          </a:p>
        </p:txBody>
      </p:sp>
    </p:spTree>
    <p:extLst>
      <p:ext uri="{BB962C8B-B14F-4D97-AF65-F5344CB8AC3E}">
        <p14:creationId xmlns:p14="http://schemas.microsoft.com/office/powerpoint/2010/main" val="29972499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fld id="{8509A56D-E419-4E03-850F-467FCCC75614}" type="datetime1">
              <a:rPr lang="en-US" altLang="en-US"/>
              <a:pPr/>
              <a:t>4/23/2020</a:t>
            </a:fld>
            <a:endParaRPr lang="en-US" altLang="en-US"/>
          </a:p>
        </p:txBody>
      </p:sp>
      <p:sp>
        <p:nvSpPr>
          <p:cNvPr id="5" name="Footer Placeholder 4"/>
          <p:cNvSpPr>
            <a:spLocks noGrp="1"/>
          </p:cNvSpPr>
          <p:nvPr>
            <p:ph type="ftr" sz="quarter" idx="11"/>
          </p:nvPr>
        </p:nvSpPr>
        <p:spPr/>
        <p:txBody>
          <a:bodyPr/>
          <a:lstStyle>
            <a:lvl1pPr>
              <a:defRPr/>
            </a:lvl1pPr>
          </a:lstStyle>
          <a:p>
            <a:r>
              <a:rPr lang="de-DE" altLang="en-US" dirty="0"/>
              <a:t>Goldhaber-Fiebert, MED 263/HRP 263, ©</a:t>
            </a:r>
            <a:r>
              <a:rPr lang="is-IS" altLang="en-US" dirty="0"/>
              <a:t>2018</a:t>
            </a:r>
            <a:endParaRPr lang="en-US" altLang="en-US" dirty="0"/>
          </a:p>
        </p:txBody>
      </p:sp>
      <p:sp>
        <p:nvSpPr>
          <p:cNvPr id="6" name="Slide Number Placeholder 5"/>
          <p:cNvSpPr>
            <a:spLocks noGrp="1"/>
          </p:cNvSpPr>
          <p:nvPr>
            <p:ph type="sldNum" sz="quarter" idx="12"/>
          </p:nvPr>
        </p:nvSpPr>
        <p:spPr/>
        <p:txBody>
          <a:bodyPr/>
          <a:lstStyle>
            <a:lvl1pPr>
              <a:defRPr/>
            </a:lvl1pPr>
          </a:lstStyle>
          <a:p>
            <a:fld id="{FB3C282E-49FC-4D2E-895C-C5B95E0D87A0}" type="slidenum">
              <a:rPr lang="en-US" altLang="en-US"/>
              <a:pPr/>
              <a:t>‹#›</a:t>
            </a:fld>
            <a:endParaRPr lang="en-US" altLang="en-US"/>
          </a:p>
        </p:txBody>
      </p:sp>
    </p:spTree>
    <p:extLst>
      <p:ext uri="{BB962C8B-B14F-4D97-AF65-F5344CB8AC3E}">
        <p14:creationId xmlns:p14="http://schemas.microsoft.com/office/powerpoint/2010/main" val="21271354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78FE9277-1D1A-40AD-B214-E3555C786148}" type="datetime1">
              <a:rPr lang="en-US" altLang="en-US"/>
              <a:pPr/>
              <a:t>4/23/2020</a:t>
            </a:fld>
            <a:endParaRPr lang="en-US" altLang="en-US"/>
          </a:p>
        </p:txBody>
      </p:sp>
      <p:sp>
        <p:nvSpPr>
          <p:cNvPr id="5" name="Footer Placeholder 4"/>
          <p:cNvSpPr>
            <a:spLocks noGrp="1"/>
          </p:cNvSpPr>
          <p:nvPr>
            <p:ph type="ftr" sz="quarter" idx="11"/>
          </p:nvPr>
        </p:nvSpPr>
        <p:spPr/>
        <p:txBody>
          <a:bodyPr/>
          <a:lstStyle>
            <a:lvl1pPr>
              <a:defRPr/>
            </a:lvl1pPr>
          </a:lstStyle>
          <a:p>
            <a:r>
              <a:rPr lang="de-DE" altLang="en-US" dirty="0"/>
              <a:t>Goldhaber-Fiebert, MED 263/HRP 263, ©</a:t>
            </a:r>
            <a:r>
              <a:rPr lang="is-IS" altLang="en-US" dirty="0"/>
              <a:t>2018</a:t>
            </a:r>
            <a:endParaRPr lang="en-US" altLang="en-US" dirty="0"/>
          </a:p>
        </p:txBody>
      </p:sp>
      <p:sp>
        <p:nvSpPr>
          <p:cNvPr id="6" name="Slide Number Placeholder 5"/>
          <p:cNvSpPr>
            <a:spLocks noGrp="1"/>
          </p:cNvSpPr>
          <p:nvPr>
            <p:ph type="sldNum" sz="quarter" idx="12"/>
          </p:nvPr>
        </p:nvSpPr>
        <p:spPr/>
        <p:txBody>
          <a:bodyPr/>
          <a:lstStyle>
            <a:lvl1pPr>
              <a:defRPr/>
            </a:lvl1pPr>
          </a:lstStyle>
          <a:p>
            <a:fld id="{16E48042-C9A0-4836-8131-44276117E7A8}" type="slidenum">
              <a:rPr lang="en-US" altLang="en-US"/>
              <a:pPr/>
              <a:t>‹#›</a:t>
            </a:fld>
            <a:endParaRPr lang="en-US" altLang="en-US"/>
          </a:p>
        </p:txBody>
      </p:sp>
    </p:spTree>
    <p:extLst>
      <p:ext uri="{BB962C8B-B14F-4D97-AF65-F5344CB8AC3E}">
        <p14:creationId xmlns:p14="http://schemas.microsoft.com/office/powerpoint/2010/main" val="8657736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DB075CD3-FB5C-4157-81CB-B48BBC42D9D7}" type="datetime1">
              <a:rPr lang="en-US" altLang="en-US"/>
              <a:pPr/>
              <a:t>4/23/2020</a:t>
            </a:fld>
            <a:endParaRPr lang="en-US" altLang="en-US"/>
          </a:p>
        </p:txBody>
      </p:sp>
      <p:sp>
        <p:nvSpPr>
          <p:cNvPr id="5" name="Footer Placeholder 4"/>
          <p:cNvSpPr>
            <a:spLocks noGrp="1"/>
          </p:cNvSpPr>
          <p:nvPr>
            <p:ph type="ftr" sz="quarter" idx="11"/>
          </p:nvPr>
        </p:nvSpPr>
        <p:spPr/>
        <p:txBody>
          <a:bodyPr/>
          <a:lstStyle>
            <a:lvl1pPr>
              <a:defRPr/>
            </a:lvl1pPr>
          </a:lstStyle>
          <a:p>
            <a:r>
              <a:rPr lang="de-DE" altLang="en-US" dirty="0"/>
              <a:t>Goldhaber-Fiebert, MED 263/HRP 263, ©</a:t>
            </a:r>
            <a:r>
              <a:rPr lang="is-IS" altLang="en-US" dirty="0"/>
              <a:t>2018</a:t>
            </a:r>
            <a:endParaRPr lang="en-US" altLang="en-US" dirty="0"/>
          </a:p>
        </p:txBody>
      </p:sp>
      <p:sp>
        <p:nvSpPr>
          <p:cNvPr id="6" name="Slide Number Placeholder 5"/>
          <p:cNvSpPr>
            <a:spLocks noGrp="1"/>
          </p:cNvSpPr>
          <p:nvPr>
            <p:ph type="sldNum" sz="quarter" idx="12"/>
          </p:nvPr>
        </p:nvSpPr>
        <p:spPr/>
        <p:txBody>
          <a:bodyPr/>
          <a:lstStyle>
            <a:lvl1pPr>
              <a:defRPr/>
            </a:lvl1pPr>
          </a:lstStyle>
          <a:p>
            <a:fld id="{93E690CF-288E-4210-80B9-99B2CC7B754D}" type="slidenum">
              <a:rPr lang="en-US" altLang="en-US"/>
              <a:pPr/>
              <a:t>‹#›</a:t>
            </a:fld>
            <a:endParaRPr lang="en-US" altLang="en-US"/>
          </a:p>
        </p:txBody>
      </p:sp>
    </p:spTree>
    <p:extLst>
      <p:ext uri="{BB962C8B-B14F-4D97-AF65-F5344CB8AC3E}">
        <p14:creationId xmlns:p14="http://schemas.microsoft.com/office/powerpoint/2010/main" val="16861869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D83D104F-2E29-4B2C-900A-8383AB2945AD}" type="datetime1">
              <a:rPr lang="en-US" altLang="en-US"/>
              <a:pPr/>
              <a:t>4/23/2020</a:t>
            </a:fld>
            <a:endParaRPr lang="en-US" altLang="en-US"/>
          </a:p>
        </p:txBody>
      </p:sp>
      <p:sp>
        <p:nvSpPr>
          <p:cNvPr id="5" name="Footer Placeholder 4"/>
          <p:cNvSpPr>
            <a:spLocks noGrp="1"/>
          </p:cNvSpPr>
          <p:nvPr>
            <p:ph type="ftr" sz="quarter" idx="11"/>
          </p:nvPr>
        </p:nvSpPr>
        <p:spPr/>
        <p:txBody>
          <a:bodyPr/>
          <a:lstStyle>
            <a:lvl1pPr>
              <a:defRPr/>
            </a:lvl1pPr>
          </a:lstStyle>
          <a:p>
            <a:r>
              <a:rPr lang="de-DE" altLang="en-US" dirty="0"/>
              <a:t>Goldhaber-Fiebert, MED 263/HRP 263, ©</a:t>
            </a:r>
            <a:r>
              <a:rPr lang="is-IS" altLang="en-US" dirty="0"/>
              <a:t>2018</a:t>
            </a:r>
            <a:endParaRPr lang="en-US" altLang="en-US" dirty="0"/>
          </a:p>
        </p:txBody>
      </p:sp>
      <p:sp>
        <p:nvSpPr>
          <p:cNvPr id="6" name="Slide Number Placeholder 5"/>
          <p:cNvSpPr>
            <a:spLocks noGrp="1"/>
          </p:cNvSpPr>
          <p:nvPr>
            <p:ph type="sldNum" sz="quarter" idx="12"/>
          </p:nvPr>
        </p:nvSpPr>
        <p:spPr/>
        <p:txBody>
          <a:bodyPr/>
          <a:lstStyle>
            <a:lvl1pPr>
              <a:defRPr/>
            </a:lvl1pPr>
          </a:lstStyle>
          <a:p>
            <a:fld id="{32746B8B-A365-4E20-9F34-CD9F13677DC1}" type="slidenum">
              <a:rPr lang="en-US" altLang="en-US"/>
              <a:pPr/>
              <a:t>‹#›</a:t>
            </a:fld>
            <a:endParaRPr lang="en-US" altLang="en-US"/>
          </a:p>
        </p:txBody>
      </p:sp>
    </p:spTree>
    <p:extLst>
      <p:ext uri="{BB962C8B-B14F-4D97-AF65-F5344CB8AC3E}">
        <p14:creationId xmlns:p14="http://schemas.microsoft.com/office/powerpoint/2010/main" val="31771214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fld id="{FFF3F286-B4B7-4471-A70C-27B48C5C7B4A}" type="datetime1">
              <a:rPr lang="en-US" altLang="en-US"/>
              <a:pPr/>
              <a:t>4/23/2020</a:t>
            </a:fld>
            <a:endParaRPr lang="en-US" altLang="en-US"/>
          </a:p>
        </p:txBody>
      </p:sp>
      <p:sp>
        <p:nvSpPr>
          <p:cNvPr id="5" name="Footer Placeholder 4"/>
          <p:cNvSpPr>
            <a:spLocks noGrp="1"/>
          </p:cNvSpPr>
          <p:nvPr>
            <p:ph type="ftr" sz="quarter" idx="11"/>
          </p:nvPr>
        </p:nvSpPr>
        <p:spPr/>
        <p:txBody>
          <a:bodyPr/>
          <a:lstStyle>
            <a:lvl1pPr>
              <a:defRPr/>
            </a:lvl1pPr>
          </a:lstStyle>
          <a:p>
            <a:r>
              <a:rPr lang="de-DE" altLang="en-US" dirty="0"/>
              <a:t>Goldhaber-Fiebert, MED 263/HRP 263, ©</a:t>
            </a:r>
            <a:r>
              <a:rPr lang="is-IS" altLang="en-US" dirty="0"/>
              <a:t>2018</a:t>
            </a:r>
            <a:endParaRPr lang="en-US" altLang="en-US" dirty="0"/>
          </a:p>
        </p:txBody>
      </p:sp>
      <p:sp>
        <p:nvSpPr>
          <p:cNvPr id="6" name="Slide Number Placeholder 5"/>
          <p:cNvSpPr>
            <a:spLocks noGrp="1"/>
          </p:cNvSpPr>
          <p:nvPr>
            <p:ph type="sldNum" sz="quarter" idx="12"/>
          </p:nvPr>
        </p:nvSpPr>
        <p:spPr/>
        <p:txBody>
          <a:bodyPr/>
          <a:lstStyle>
            <a:lvl1pPr>
              <a:defRPr/>
            </a:lvl1pPr>
          </a:lstStyle>
          <a:p>
            <a:fld id="{E47C795A-EC15-45B4-8138-A8B4575319E6}" type="slidenum">
              <a:rPr lang="en-US" altLang="en-US"/>
              <a:pPr/>
              <a:t>‹#›</a:t>
            </a:fld>
            <a:endParaRPr lang="en-US" altLang="en-US"/>
          </a:p>
        </p:txBody>
      </p:sp>
    </p:spTree>
    <p:extLst>
      <p:ext uri="{BB962C8B-B14F-4D97-AF65-F5344CB8AC3E}">
        <p14:creationId xmlns:p14="http://schemas.microsoft.com/office/powerpoint/2010/main" val="562133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fld id="{66D973DD-7842-49BB-A882-7E1F344E14A0}" type="datetime1">
              <a:rPr lang="en-US" altLang="en-US"/>
              <a:pPr/>
              <a:t>4/23/2020</a:t>
            </a:fld>
            <a:endParaRPr lang="en-US" altLang="en-US"/>
          </a:p>
        </p:txBody>
      </p:sp>
      <p:sp>
        <p:nvSpPr>
          <p:cNvPr id="6" name="Footer Placeholder 4"/>
          <p:cNvSpPr>
            <a:spLocks noGrp="1"/>
          </p:cNvSpPr>
          <p:nvPr>
            <p:ph type="ftr" sz="quarter" idx="11"/>
          </p:nvPr>
        </p:nvSpPr>
        <p:spPr/>
        <p:txBody>
          <a:bodyPr/>
          <a:lstStyle>
            <a:lvl1pPr>
              <a:defRPr/>
            </a:lvl1pPr>
          </a:lstStyle>
          <a:p>
            <a:r>
              <a:rPr lang="de-DE" altLang="en-US" dirty="0"/>
              <a:t>Goldhaber-Fiebert, MED 263/HRP 263, ©</a:t>
            </a:r>
            <a:r>
              <a:rPr lang="is-IS" altLang="en-US" dirty="0"/>
              <a:t>2018</a:t>
            </a:r>
            <a:endParaRPr lang="en-US" altLang="en-US" dirty="0"/>
          </a:p>
        </p:txBody>
      </p:sp>
      <p:sp>
        <p:nvSpPr>
          <p:cNvPr id="7" name="Slide Number Placeholder 5"/>
          <p:cNvSpPr>
            <a:spLocks noGrp="1"/>
          </p:cNvSpPr>
          <p:nvPr>
            <p:ph type="sldNum" sz="quarter" idx="12"/>
          </p:nvPr>
        </p:nvSpPr>
        <p:spPr/>
        <p:txBody>
          <a:bodyPr/>
          <a:lstStyle>
            <a:lvl1pPr>
              <a:defRPr/>
            </a:lvl1pPr>
          </a:lstStyle>
          <a:p>
            <a:fld id="{C8626415-5450-4D14-826B-99F219F14C1E}" type="slidenum">
              <a:rPr lang="en-US" altLang="en-US"/>
              <a:pPr/>
              <a:t>‹#›</a:t>
            </a:fld>
            <a:endParaRPr lang="en-US" altLang="en-US"/>
          </a:p>
        </p:txBody>
      </p:sp>
    </p:spTree>
    <p:extLst>
      <p:ext uri="{BB962C8B-B14F-4D97-AF65-F5344CB8AC3E}">
        <p14:creationId xmlns:p14="http://schemas.microsoft.com/office/powerpoint/2010/main" val="2403453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fld id="{1440CAE5-26E5-4A7A-BACF-5DCA20F930A2}" type="datetime1">
              <a:rPr lang="en-US" altLang="en-US"/>
              <a:pPr/>
              <a:t>4/23/2020</a:t>
            </a:fld>
            <a:endParaRPr lang="en-US" altLang="en-US"/>
          </a:p>
        </p:txBody>
      </p:sp>
      <p:sp>
        <p:nvSpPr>
          <p:cNvPr id="8" name="Footer Placeholder 4"/>
          <p:cNvSpPr>
            <a:spLocks noGrp="1"/>
          </p:cNvSpPr>
          <p:nvPr>
            <p:ph type="ftr" sz="quarter" idx="11"/>
          </p:nvPr>
        </p:nvSpPr>
        <p:spPr/>
        <p:txBody>
          <a:bodyPr/>
          <a:lstStyle>
            <a:lvl1pPr>
              <a:defRPr/>
            </a:lvl1pPr>
          </a:lstStyle>
          <a:p>
            <a:r>
              <a:rPr lang="de-DE" altLang="en-US" dirty="0"/>
              <a:t>Goldhaber-Fiebert, MED 263/HRP 263, ©</a:t>
            </a:r>
            <a:r>
              <a:rPr lang="is-IS" altLang="en-US" dirty="0"/>
              <a:t>2018</a:t>
            </a:r>
            <a:endParaRPr lang="en-US" altLang="en-US" dirty="0"/>
          </a:p>
        </p:txBody>
      </p:sp>
      <p:sp>
        <p:nvSpPr>
          <p:cNvPr id="9" name="Slide Number Placeholder 5"/>
          <p:cNvSpPr>
            <a:spLocks noGrp="1"/>
          </p:cNvSpPr>
          <p:nvPr>
            <p:ph type="sldNum" sz="quarter" idx="12"/>
          </p:nvPr>
        </p:nvSpPr>
        <p:spPr/>
        <p:txBody>
          <a:bodyPr/>
          <a:lstStyle>
            <a:lvl1pPr>
              <a:defRPr/>
            </a:lvl1pPr>
          </a:lstStyle>
          <a:p>
            <a:fld id="{CD75ABD9-121E-4BBD-9DB1-14ABE63CFB5F}" type="slidenum">
              <a:rPr lang="en-US" altLang="en-US"/>
              <a:pPr/>
              <a:t>‹#›</a:t>
            </a:fld>
            <a:endParaRPr lang="en-US" altLang="en-US"/>
          </a:p>
        </p:txBody>
      </p:sp>
    </p:spTree>
    <p:extLst>
      <p:ext uri="{BB962C8B-B14F-4D97-AF65-F5344CB8AC3E}">
        <p14:creationId xmlns:p14="http://schemas.microsoft.com/office/powerpoint/2010/main" val="3034479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fld id="{BE9D9CC5-0014-4A2D-A7EF-2923AF1C10D3}" type="datetime1">
              <a:rPr lang="en-US" altLang="en-US"/>
              <a:pPr/>
              <a:t>4/23/2020</a:t>
            </a:fld>
            <a:endParaRPr lang="en-US" altLang="en-US"/>
          </a:p>
        </p:txBody>
      </p:sp>
      <p:sp>
        <p:nvSpPr>
          <p:cNvPr id="4" name="Footer Placeholder 4"/>
          <p:cNvSpPr>
            <a:spLocks noGrp="1"/>
          </p:cNvSpPr>
          <p:nvPr>
            <p:ph type="ftr" sz="quarter" idx="11"/>
          </p:nvPr>
        </p:nvSpPr>
        <p:spPr/>
        <p:txBody>
          <a:bodyPr/>
          <a:lstStyle>
            <a:lvl1pPr>
              <a:defRPr/>
            </a:lvl1pPr>
          </a:lstStyle>
          <a:p>
            <a:r>
              <a:rPr lang="de-DE" altLang="en-US" dirty="0"/>
              <a:t>Goldhaber-Fiebert, MED 263/HRP 263, ©</a:t>
            </a:r>
            <a:r>
              <a:rPr lang="is-IS" altLang="en-US" dirty="0"/>
              <a:t>2018</a:t>
            </a:r>
            <a:endParaRPr lang="en-US" altLang="en-US" dirty="0"/>
          </a:p>
        </p:txBody>
      </p:sp>
      <p:sp>
        <p:nvSpPr>
          <p:cNvPr id="5" name="Slide Number Placeholder 5"/>
          <p:cNvSpPr>
            <a:spLocks noGrp="1"/>
          </p:cNvSpPr>
          <p:nvPr>
            <p:ph type="sldNum" sz="quarter" idx="12"/>
          </p:nvPr>
        </p:nvSpPr>
        <p:spPr/>
        <p:txBody>
          <a:bodyPr/>
          <a:lstStyle>
            <a:lvl1pPr>
              <a:defRPr/>
            </a:lvl1pPr>
          </a:lstStyle>
          <a:p>
            <a:fld id="{1702C6FA-0B6F-4B27-9B93-AA7CCF19E8DA}" type="slidenum">
              <a:rPr lang="en-US" altLang="en-US"/>
              <a:pPr/>
              <a:t>‹#›</a:t>
            </a:fld>
            <a:endParaRPr lang="en-US" altLang="en-US"/>
          </a:p>
        </p:txBody>
      </p:sp>
    </p:spTree>
    <p:extLst>
      <p:ext uri="{BB962C8B-B14F-4D97-AF65-F5344CB8AC3E}">
        <p14:creationId xmlns:p14="http://schemas.microsoft.com/office/powerpoint/2010/main" val="36332216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CA470D8E-0A72-435A-BCDB-787861DFC38E}" type="datetime1">
              <a:rPr lang="en-US" altLang="en-US"/>
              <a:pPr/>
              <a:t>4/23/2020</a:t>
            </a:fld>
            <a:endParaRPr lang="en-US" altLang="en-US"/>
          </a:p>
        </p:txBody>
      </p:sp>
      <p:sp>
        <p:nvSpPr>
          <p:cNvPr id="3" name="Footer Placeholder 4"/>
          <p:cNvSpPr>
            <a:spLocks noGrp="1"/>
          </p:cNvSpPr>
          <p:nvPr>
            <p:ph type="ftr" sz="quarter" idx="11"/>
          </p:nvPr>
        </p:nvSpPr>
        <p:spPr/>
        <p:txBody>
          <a:bodyPr/>
          <a:lstStyle>
            <a:lvl1pPr>
              <a:defRPr/>
            </a:lvl1pPr>
          </a:lstStyle>
          <a:p>
            <a:r>
              <a:rPr lang="de-DE" altLang="en-US" dirty="0"/>
              <a:t>Goldhaber-Fiebert, MED 263/HRP 263, ©</a:t>
            </a:r>
            <a:r>
              <a:rPr lang="is-IS" altLang="en-US" dirty="0"/>
              <a:t>2018</a:t>
            </a:r>
            <a:endParaRPr lang="en-US" altLang="en-US" dirty="0"/>
          </a:p>
        </p:txBody>
      </p:sp>
      <p:sp>
        <p:nvSpPr>
          <p:cNvPr id="4" name="Slide Number Placeholder 5"/>
          <p:cNvSpPr>
            <a:spLocks noGrp="1"/>
          </p:cNvSpPr>
          <p:nvPr>
            <p:ph type="sldNum" sz="quarter" idx="12"/>
          </p:nvPr>
        </p:nvSpPr>
        <p:spPr/>
        <p:txBody>
          <a:bodyPr/>
          <a:lstStyle>
            <a:lvl1pPr>
              <a:defRPr/>
            </a:lvl1pPr>
          </a:lstStyle>
          <a:p>
            <a:fld id="{BE486782-7C51-43D7-89B5-AD3970A3C244}" type="slidenum">
              <a:rPr lang="en-US" altLang="en-US"/>
              <a:pPr/>
              <a:t>‹#›</a:t>
            </a:fld>
            <a:endParaRPr lang="en-US" altLang="en-US"/>
          </a:p>
        </p:txBody>
      </p:sp>
    </p:spTree>
    <p:extLst>
      <p:ext uri="{BB962C8B-B14F-4D97-AF65-F5344CB8AC3E}">
        <p14:creationId xmlns:p14="http://schemas.microsoft.com/office/powerpoint/2010/main" val="5582110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fld id="{4A1B7C73-EDC2-4619-BA9E-B007E2280E3B}" type="datetime1">
              <a:rPr lang="en-US" altLang="en-US"/>
              <a:pPr/>
              <a:t>4/23/2020</a:t>
            </a:fld>
            <a:endParaRPr lang="en-US" altLang="en-US"/>
          </a:p>
        </p:txBody>
      </p:sp>
      <p:sp>
        <p:nvSpPr>
          <p:cNvPr id="6" name="Footer Placeholder 4"/>
          <p:cNvSpPr>
            <a:spLocks noGrp="1"/>
          </p:cNvSpPr>
          <p:nvPr>
            <p:ph type="ftr" sz="quarter" idx="11"/>
          </p:nvPr>
        </p:nvSpPr>
        <p:spPr/>
        <p:txBody>
          <a:bodyPr/>
          <a:lstStyle>
            <a:lvl1pPr>
              <a:defRPr/>
            </a:lvl1pPr>
          </a:lstStyle>
          <a:p>
            <a:r>
              <a:rPr lang="de-DE" altLang="en-US" dirty="0"/>
              <a:t>Goldhaber-Fiebert, MED 263/HRP 263, ©</a:t>
            </a:r>
            <a:r>
              <a:rPr lang="is-IS" altLang="en-US" dirty="0"/>
              <a:t>2018</a:t>
            </a:r>
            <a:endParaRPr lang="en-US" altLang="en-US" dirty="0"/>
          </a:p>
        </p:txBody>
      </p:sp>
      <p:sp>
        <p:nvSpPr>
          <p:cNvPr id="7" name="Slide Number Placeholder 5"/>
          <p:cNvSpPr>
            <a:spLocks noGrp="1"/>
          </p:cNvSpPr>
          <p:nvPr>
            <p:ph type="sldNum" sz="quarter" idx="12"/>
          </p:nvPr>
        </p:nvSpPr>
        <p:spPr/>
        <p:txBody>
          <a:bodyPr/>
          <a:lstStyle>
            <a:lvl1pPr>
              <a:defRPr/>
            </a:lvl1pPr>
          </a:lstStyle>
          <a:p>
            <a:fld id="{66F9652F-C41D-436E-A956-280D75D29DB5}" type="slidenum">
              <a:rPr lang="en-US" altLang="en-US"/>
              <a:pPr/>
              <a:t>‹#›</a:t>
            </a:fld>
            <a:endParaRPr lang="en-US" altLang="en-US"/>
          </a:p>
        </p:txBody>
      </p:sp>
    </p:spTree>
    <p:extLst>
      <p:ext uri="{BB962C8B-B14F-4D97-AF65-F5344CB8AC3E}">
        <p14:creationId xmlns:p14="http://schemas.microsoft.com/office/powerpoint/2010/main" val="3515570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fld id="{34DD2D31-57F2-4173-97CC-9798739BE925}" type="datetime1">
              <a:rPr lang="en-US" altLang="en-US"/>
              <a:pPr/>
              <a:t>4/23/2020</a:t>
            </a:fld>
            <a:endParaRPr lang="en-US" altLang="en-US"/>
          </a:p>
        </p:txBody>
      </p:sp>
      <p:sp>
        <p:nvSpPr>
          <p:cNvPr id="6" name="Footer Placeholder 4"/>
          <p:cNvSpPr>
            <a:spLocks noGrp="1"/>
          </p:cNvSpPr>
          <p:nvPr>
            <p:ph type="ftr" sz="quarter" idx="11"/>
          </p:nvPr>
        </p:nvSpPr>
        <p:spPr/>
        <p:txBody>
          <a:bodyPr/>
          <a:lstStyle>
            <a:lvl1pPr>
              <a:defRPr/>
            </a:lvl1pPr>
          </a:lstStyle>
          <a:p>
            <a:r>
              <a:rPr lang="de-DE" altLang="en-US" dirty="0"/>
              <a:t>Goldhaber-Fiebert, MED 263/HRP 263, ©</a:t>
            </a:r>
            <a:r>
              <a:rPr lang="is-IS" altLang="en-US" dirty="0"/>
              <a:t>2018</a:t>
            </a:r>
            <a:endParaRPr lang="en-US" altLang="en-US" dirty="0"/>
          </a:p>
        </p:txBody>
      </p:sp>
      <p:sp>
        <p:nvSpPr>
          <p:cNvPr id="7" name="Slide Number Placeholder 5"/>
          <p:cNvSpPr>
            <a:spLocks noGrp="1"/>
          </p:cNvSpPr>
          <p:nvPr>
            <p:ph type="sldNum" sz="quarter" idx="12"/>
          </p:nvPr>
        </p:nvSpPr>
        <p:spPr/>
        <p:txBody>
          <a:bodyPr/>
          <a:lstStyle>
            <a:lvl1pPr>
              <a:defRPr/>
            </a:lvl1pPr>
          </a:lstStyle>
          <a:p>
            <a:fld id="{858E78FD-CB40-47F2-851E-11A31561321E}" type="slidenum">
              <a:rPr lang="en-US" altLang="en-US"/>
              <a:pPr/>
              <a:t>‹#›</a:t>
            </a:fld>
            <a:endParaRPr lang="en-US" altLang="en-US"/>
          </a:p>
        </p:txBody>
      </p:sp>
    </p:spTree>
    <p:extLst>
      <p:ext uri="{BB962C8B-B14F-4D97-AF65-F5344CB8AC3E}">
        <p14:creationId xmlns:p14="http://schemas.microsoft.com/office/powerpoint/2010/main" val="1901107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latin typeface="Calibri" pitchFamily="34" charset="0"/>
              </a:defRPr>
            </a:lvl1pPr>
          </a:lstStyle>
          <a:p>
            <a:fld id="{9C672107-976E-44F6-A2DD-796379B56353}" type="datetime1">
              <a:rPr lang="en-US" altLang="en-US"/>
              <a:pPr/>
              <a:t>4/23/2020</a:t>
            </a:fld>
            <a:endParaRPr lang="en-US" alt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a:solidFill>
                  <a:srgbClr val="898989"/>
                </a:solidFill>
                <a:latin typeface="Calibri" pitchFamily="34" charset="0"/>
              </a:defRPr>
            </a:lvl1pPr>
          </a:lstStyle>
          <a:p>
            <a:r>
              <a:rPr lang="de-DE" altLang="en-US" dirty="0"/>
              <a:t>Goldhaber-Fiebert, MED 263/HRP 263, ©</a:t>
            </a:r>
            <a:r>
              <a:rPr lang="is-IS" altLang="en-US" dirty="0"/>
              <a:t>2018</a:t>
            </a:r>
            <a:endParaRPr lang="en-US" alt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latin typeface="Calibri" pitchFamily="34" charset="0"/>
              </a:defRPr>
            </a:lvl1pPr>
          </a:lstStyle>
          <a:p>
            <a:fld id="{17E7C6E0-81A9-443F-A762-C3A4DCCE332B}"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2pPr>
      <a:lvl3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3pPr>
      <a:lvl4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4pPr>
      <a:lvl5pPr algn="ctr" rtl="0" eaLnBrk="0" fontAlgn="base" hangingPunct="0">
        <a:spcBef>
          <a:spcPct val="0"/>
        </a:spcBef>
        <a:spcAft>
          <a:spcPct val="0"/>
        </a:spcAft>
        <a:defRPr sz="4400">
          <a:solidFill>
            <a:schemeClr val="tx1"/>
          </a:solidFill>
          <a:latin typeface="Calibri" pitchFamily="34" charset="0"/>
          <a:ea typeface="ＭＳ Ｐゴシック" charset="0"/>
          <a:cs typeface="ＭＳ Ｐゴシック"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itchFamily="34" charset="0"/>
        <a:buChar char="•"/>
        <a:defRPr sz="3200" kern="1200">
          <a:solidFill>
            <a:schemeClr val="tx1"/>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Font typeface="Arial" pitchFamily="34" charset="0"/>
        <a:buChar char="–"/>
        <a:defRPr sz="2800" kern="1200">
          <a:solidFill>
            <a:schemeClr val="tx1"/>
          </a:solidFill>
          <a:latin typeface="+mn-lt"/>
          <a:ea typeface="ＭＳ Ｐゴシック" charset="0"/>
          <a:cs typeface="+mn-cs"/>
        </a:defRPr>
      </a:lvl2pPr>
      <a:lvl3pPr marL="1143000" indent="-228600" algn="l" rtl="0" eaLnBrk="0" fontAlgn="base" hangingPunct="0">
        <a:spcBef>
          <a:spcPct val="20000"/>
        </a:spcBef>
        <a:spcAft>
          <a:spcPct val="0"/>
        </a:spcAft>
        <a:buFont typeface="Arial" pitchFamily="34" charset="0"/>
        <a:buChar char="•"/>
        <a:defRPr sz="2400" kern="1200">
          <a:solidFill>
            <a:schemeClr val="tx1"/>
          </a:solidFill>
          <a:latin typeface="+mn-lt"/>
          <a:ea typeface="ＭＳ Ｐゴシック" charset="0"/>
          <a:cs typeface="+mn-cs"/>
        </a:defRPr>
      </a:lvl3pPr>
      <a:lvl4pPr marL="1600200" indent="-228600" algn="l"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4pPr>
      <a:lvl5pPr marL="2057400" indent="-228600" algn="l"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6.xml"/><Relationship Id="rId5" Type="http://schemas.openxmlformats.org/officeDocument/2006/relationships/image" Target="../media/image29.png"/><Relationship Id="rId4" Type="http://schemas.openxmlformats.org/officeDocument/2006/relationships/image" Target="../media/image28.png"/></Relationships>
</file>

<file path=ppt/slides/_rels/slide4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p:cNvSpPr>
          <p:nvPr>
            <p:ph type="ctrTitle"/>
          </p:nvPr>
        </p:nvSpPr>
        <p:spPr>
          <a:xfrm>
            <a:off x="457200" y="1752600"/>
            <a:ext cx="8229600" cy="1905000"/>
          </a:xfrm>
        </p:spPr>
        <p:txBody>
          <a:bodyPr/>
          <a:lstStyle/>
          <a:p>
            <a:pPr eaLnBrk="1" hangingPunct="1"/>
            <a:r>
              <a:rPr lang="en-US" altLang="en-US" sz="4000" b="1" dirty="0">
                <a:ea typeface="ＭＳ Ｐゴシック" pitchFamily="34" charset="-128"/>
              </a:rPr>
              <a:t>Models for Understanding and Controlling Global Infectious Diseases</a:t>
            </a:r>
            <a:br>
              <a:rPr lang="en-US" altLang="en-US" sz="4000" b="1" dirty="0">
                <a:ea typeface="ＭＳ Ｐゴシック" pitchFamily="34" charset="-128"/>
              </a:rPr>
            </a:br>
            <a:r>
              <a:rPr lang="en-US" altLang="en-US" sz="4000" b="1" dirty="0">
                <a:ea typeface="ＭＳ Ｐゴシック" pitchFamily="34" charset="-128"/>
              </a:rPr>
              <a:t>HUMBIO 154D / HRP 204 </a:t>
            </a:r>
          </a:p>
        </p:txBody>
      </p:sp>
      <p:sp>
        <p:nvSpPr>
          <p:cNvPr id="14338" name="Subtitle 2"/>
          <p:cNvSpPr>
            <a:spLocks noGrp="1"/>
          </p:cNvSpPr>
          <p:nvPr>
            <p:ph type="subTitle" idx="1"/>
          </p:nvPr>
        </p:nvSpPr>
        <p:spPr>
          <a:xfrm>
            <a:off x="609600" y="3886200"/>
            <a:ext cx="7848600" cy="1752600"/>
          </a:xfrm>
        </p:spPr>
        <p:txBody>
          <a:bodyPr/>
          <a:lstStyle/>
          <a:p>
            <a:pPr eaLnBrk="1" hangingPunct="1"/>
            <a:r>
              <a:rPr lang="en-US" altLang="en-US" dirty="0">
                <a:solidFill>
                  <a:schemeClr val="tx1"/>
                </a:solidFill>
                <a:ea typeface="ＭＳ Ｐゴシック" pitchFamily="34" charset="-128"/>
              </a:rPr>
              <a:t>Session 6</a:t>
            </a:r>
          </a:p>
          <a:p>
            <a:pPr eaLnBrk="1" hangingPunct="1"/>
            <a:r>
              <a:rPr lang="en-US" altLang="en-US" dirty="0">
                <a:solidFill>
                  <a:schemeClr val="tx1"/>
                </a:solidFill>
                <a:ea typeface="ＭＳ Ｐゴシック" pitchFamily="34" charset="-128"/>
              </a:rPr>
              <a:t>Jason Andrews </a:t>
            </a:r>
          </a:p>
          <a:p>
            <a:pPr eaLnBrk="1" hangingPunct="1"/>
            <a:r>
              <a:rPr lang="en-US" altLang="en-US" dirty="0">
                <a:solidFill>
                  <a:schemeClr val="tx1"/>
                </a:solidFill>
                <a:ea typeface="ＭＳ Ｐゴシック" pitchFamily="34" charset="-128"/>
              </a:rPr>
              <a:t>Jeremy Goldhaber-Fiebert</a:t>
            </a:r>
          </a:p>
          <a:p>
            <a:pPr eaLnBrk="1" hangingPunct="1"/>
            <a:r>
              <a:rPr lang="en-US" altLang="en-US" dirty="0">
                <a:solidFill>
                  <a:schemeClr val="tx1"/>
                </a:solidFill>
                <a:ea typeface="ＭＳ Ｐゴシック" pitchFamily="34" charset="-128"/>
              </a:rPr>
              <a:t>2020</a:t>
            </a:r>
          </a:p>
        </p:txBody>
      </p:sp>
      <p:sp>
        <p:nvSpPr>
          <p:cNvPr id="14339" name="Footer Placeholder 3"/>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de-DE" altLang="en-US" sz="1200" dirty="0">
                <a:solidFill>
                  <a:srgbClr val="898989"/>
                </a:solidFill>
                <a:latin typeface="Calibri" pitchFamily="34" charset="0"/>
              </a:rPr>
              <a:t>Andrews and Goldhaber-Fiebert ©</a:t>
            </a:r>
            <a:r>
              <a:rPr lang="is-IS" altLang="en-US" sz="1200" dirty="0">
                <a:solidFill>
                  <a:srgbClr val="898989"/>
                </a:solidFill>
                <a:latin typeface="Calibri" pitchFamily="34" charset="0"/>
              </a:rPr>
              <a:t>2020</a:t>
            </a:r>
            <a:endParaRPr lang="en-US" altLang="en-US" sz="1200" dirty="0">
              <a:solidFill>
                <a:srgbClr val="898989"/>
              </a:solidFill>
              <a:latin typeface="Calibri"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60B85-92FE-4561-804D-7188883665A3}"/>
              </a:ext>
            </a:extLst>
          </p:cNvPr>
          <p:cNvSpPr>
            <a:spLocks noGrp="1"/>
          </p:cNvSpPr>
          <p:nvPr>
            <p:ph type="title"/>
          </p:nvPr>
        </p:nvSpPr>
        <p:spPr/>
        <p:txBody>
          <a:bodyPr/>
          <a:lstStyle/>
          <a:p>
            <a:r>
              <a:rPr lang="en-US" sz="4000" b="1" dirty="0"/>
              <a:t>Simplest Stratified SIS Models</a:t>
            </a:r>
          </a:p>
        </p:txBody>
      </p:sp>
      <p:pic>
        <p:nvPicPr>
          <p:cNvPr id="3" name="Picture 2">
            <a:extLst>
              <a:ext uri="{FF2B5EF4-FFF2-40B4-BE49-F238E27FC236}">
                <a16:creationId xmlns:a16="http://schemas.microsoft.com/office/drawing/2014/main" id="{21D46417-EC93-47CA-8D53-3D2E7C301AFE}"/>
              </a:ext>
            </a:extLst>
          </p:cNvPr>
          <p:cNvPicPr>
            <a:picLocks noChangeAspect="1"/>
          </p:cNvPicPr>
          <p:nvPr/>
        </p:nvPicPr>
        <p:blipFill>
          <a:blip r:embed="rId3"/>
          <a:stretch>
            <a:fillRect/>
          </a:stretch>
        </p:blipFill>
        <p:spPr>
          <a:xfrm>
            <a:off x="270215" y="961804"/>
            <a:ext cx="2368419" cy="2558323"/>
          </a:xfrm>
          <a:prstGeom prst="rect">
            <a:avLst/>
          </a:prstGeom>
        </p:spPr>
      </p:pic>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EA9609A2-3AAE-4C5F-A19D-71F3D8DBF5AC}"/>
                  </a:ext>
                </a:extLst>
              </p:cNvPr>
              <p:cNvSpPr txBox="1"/>
              <p:nvPr/>
            </p:nvSpPr>
            <p:spPr>
              <a:xfrm>
                <a:off x="2825619" y="1417638"/>
                <a:ext cx="5632581" cy="9103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sz="2800" i="1" smtClean="0">
                              <a:latin typeface="Cambria Math" panose="02040503050406030204" pitchFamily="18" charset="0"/>
                            </a:rPr>
                          </m:ctrlPr>
                        </m:fPr>
                        <m:num>
                          <m:r>
                            <a:rPr lang="en-US" sz="2800" b="0" i="1" smtClean="0">
                              <a:latin typeface="Cambria Math" panose="02040503050406030204" pitchFamily="18" charset="0"/>
                            </a:rPr>
                            <m:t>𝑑</m:t>
                          </m:r>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𝑆</m:t>
                              </m:r>
                            </m:e>
                            <m:sub>
                              <m:r>
                                <a:rPr lang="en-US" sz="2800" b="0" i="1" smtClean="0">
                                  <a:latin typeface="Cambria Math" panose="02040503050406030204" pitchFamily="18" charset="0"/>
                                </a:rPr>
                                <m:t>𝐿</m:t>
                              </m:r>
                            </m:sub>
                          </m:sSub>
                        </m:num>
                        <m:den>
                          <m:r>
                            <a:rPr lang="en-US" sz="2800" b="0" i="1" smtClean="0">
                              <a:latin typeface="Cambria Math" panose="02040503050406030204" pitchFamily="18" charset="0"/>
                            </a:rPr>
                            <m:t>𝑑𝑡</m:t>
                          </m:r>
                        </m:den>
                      </m:f>
                      <m:r>
                        <a:rPr lang="en-US" sz="2800" b="0" i="1" smtClean="0">
                          <a:latin typeface="Cambria Math" panose="02040503050406030204" pitchFamily="18" charset="0"/>
                        </a:rPr>
                        <m:t>=</m:t>
                      </m:r>
                      <m:r>
                        <m:rPr>
                          <m:sty m:val="p"/>
                        </m:rPr>
                        <a:rPr lang="el-GR" sz="2800" i="1">
                          <a:latin typeface="Cambria Math" panose="02040503050406030204" pitchFamily="18" charset="0"/>
                        </a:rPr>
                        <m:t>γ</m:t>
                      </m:r>
                      <m:sSub>
                        <m:sSubPr>
                          <m:ctrlPr>
                            <a:rPr lang="en-US" sz="2800" i="1">
                              <a:latin typeface="Cambria Math" panose="02040503050406030204" pitchFamily="18" charset="0"/>
                            </a:rPr>
                          </m:ctrlPr>
                        </m:sSubPr>
                        <m:e>
                          <m:r>
                            <a:rPr lang="en-US" sz="2800" i="1">
                              <a:latin typeface="Cambria Math" panose="02040503050406030204" pitchFamily="18" charset="0"/>
                            </a:rPr>
                            <m:t>𝐼</m:t>
                          </m:r>
                        </m:e>
                        <m:sub>
                          <m:r>
                            <a:rPr lang="en-US" sz="2800" i="1">
                              <a:latin typeface="Cambria Math" panose="02040503050406030204" pitchFamily="18" charset="0"/>
                            </a:rPr>
                            <m:t>𝐿</m:t>
                          </m:r>
                        </m:sub>
                      </m:sSub>
                      <m:r>
                        <a:rPr lang="en-US" sz="2800" b="0" i="1" smtClean="0">
                          <a:latin typeface="Cambria Math" panose="02040503050406030204" pitchFamily="18" charset="0"/>
                        </a:rPr>
                        <m:t>−</m:t>
                      </m:r>
                      <m:sSub>
                        <m:sSubPr>
                          <m:ctrlPr>
                            <a:rPr lang="en-US" sz="2800" b="0" i="1" smtClean="0">
                              <a:latin typeface="Cambria Math" panose="02040503050406030204" pitchFamily="18" charset="0"/>
                            </a:rPr>
                          </m:ctrlPr>
                        </m:sSubPr>
                        <m:e>
                          <m:r>
                            <m:rPr>
                              <m:sty m:val="p"/>
                            </m:rPr>
                            <a:rPr lang="el-GR" sz="2800" i="1">
                              <a:latin typeface="Cambria Math" panose="02040503050406030204" pitchFamily="18" charset="0"/>
                            </a:rPr>
                            <m:t>β</m:t>
                          </m:r>
                        </m:e>
                        <m:sub>
                          <m:r>
                            <a:rPr lang="en-US" sz="2800" b="0" i="1" smtClean="0">
                              <a:latin typeface="Cambria Math" panose="02040503050406030204" pitchFamily="18" charset="0"/>
                            </a:rPr>
                            <m:t>𝐿𝐿</m:t>
                          </m:r>
                        </m:sub>
                      </m:sSub>
                      <m:sSub>
                        <m:sSubPr>
                          <m:ctrlPr>
                            <a:rPr lang="en-US" sz="2800" i="1">
                              <a:latin typeface="Cambria Math" panose="02040503050406030204" pitchFamily="18" charset="0"/>
                            </a:rPr>
                          </m:ctrlPr>
                        </m:sSubPr>
                        <m:e>
                          <m:r>
                            <a:rPr lang="en-US" sz="2800" i="1">
                              <a:latin typeface="Cambria Math" panose="02040503050406030204" pitchFamily="18" charset="0"/>
                            </a:rPr>
                            <m:t>𝑆</m:t>
                          </m:r>
                        </m:e>
                        <m:sub>
                          <m:r>
                            <a:rPr lang="en-US" sz="2800" i="1">
                              <a:latin typeface="Cambria Math" panose="02040503050406030204" pitchFamily="18" charset="0"/>
                            </a:rPr>
                            <m:t>𝐿</m:t>
                          </m:r>
                        </m:sub>
                      </m:sSub>
                      <m:sSub>
                        <m:sSubPr>
                          <m:ctrlPr>
                            <a:rPr lang="en-US" sz="2800" i="1">
                              <a:latin typeface="Cambria Math" panose="02040503050406030204" pitchFamily="18" charset="0"/>
                            </a:rPr>
                          </m:ctrlPr>
                        </m:sSubPr>
                        <m:e>
                          <m:r>
                            <a:rPr lang="en-US" sz="2800" i="1">
                              <a:latin typeface="Cambria Math" panose="02040503050406030204" pitchFamily="18" charset="0"/>
                            </a:rPr>
                            <m:t>𝐼</m:t>
                          </m:r>
                        </m:e>
                        <m:sub>
                          <m:r>
                            <a:rPr lang="en-US" sz="2800" i="1">
                              <a:latin typeface="Cambria Math" panose="02040503050406030204" pitchFamily="18" charset="0"/>
                            </a:rPr>
                            <m:t>𝐿</m:t>
                          </m:r>
                        </m:sub>
                      </m:sSub>
                      <m:r>
                        <a:rPr lang="en-US" sz="2800" i="1">
                          <a:latin typeface="Cambria Math" panose="02040503050406030204" pitchFamily="18" charset="0"/>
                        </a:rPr>
                        <m:t>−</m:t>
                      </m:r>
                      <m:sSub>
                        <m:sSubPr>
                          <m:ctrlPr>
                            <a:rPr lang="en-US" sz="2800" i="1">
                              <a:latin typeface="Cambria Math" panose="02040503050406030204" pitchFamily="18" charset="0"/>
                            </a:rPr>
                          </m:ctrlPr>
                        </m:sSubPr>
                        <m:e>
                          <m:r>
                            <m:rPr>
                              <m:sty m:val="p"/>
                            </m:rPr>
                            <a:rPr lang="el-GR" sz="2800" i="1">
                              <a:latin typeface="Cambria Math" panose="02040503050406030204" pitchFamily="18" charset="0"/>
                            </a:rPr>
                            <m:t>β</m:t>
                          </m:r>
                        </m:e>
                        <m:sub>
                          <m:r>
                            <a:rPr lang="en-US" sz="2800" i="1">
                              <a:latin typeface="Cambria Math" panose="02040503050406030204" pitchFamily="18" charset="0"/>
                            </a:rPr>
                            <m:t>𝐿</m:t>
                          </m:r>
                          <m:r>
                            <a:rPr lang="en-US" sz="2800" b="0" i="1" smtClean="0">
                              <a:latin typeface="Cambria Math" panose="02040503050406030204" pitchFamily="18" charset="0"/>
                            </a:rPr>
                            <m:t>𝐻</m:t>
                          </m:r>
                        </m:sub>
                      </m:sSub>
                      <m:sSub>
                        <m:sSubPr>
                          <m:ctrlPr>
                            <a:rPr lang="en-US" sz="2800" i="1">
                              <a:latin typeface="Cambria Math" panose="02040503050406030204" pitchFamily="18" charset="0"/>
                            </a:rPr>
                          </m:ctrlPr>
                        </m:sSubPr>
                        <m:e>
                          <m:r>
                            <a:rPr lang="en-US" sz="2800" i="1">
                              <a:latin typeface="Cambria Math" panose="02040503050406030204" pitchFamily="18" charset="0"/>
                            </a:rPr>
                            <m:t>𝑆</m:t>
                          </m:r>
                        </m:e>
                        <m:sub>
                          <m:r>
                            <a:rPr lang="en-US" sz="2800" i="1">
                              <a:latin typeface="Cambria Math" panose="02040503050406030204" pitchFamily="18" charset="0"/>
                            </a:rPr>
                            <m:t>𝐿</m:t>
                          </m:r>
                        </m:sub>
                      </m:sSub>
                      <m:sSub>
                        <m:sSubPr>
                          <m:ctrlPr>
                            <a:rPr lang="en-US" sz="2800" i="1">
                              <a:latin typeface="Cambria Math" panose="02040503050406030204" pitchFamily="18" charset="0"/>
                            </a:rPr>
                          </m:ctrlPr>
                        </m:sSubPr>
                        <m:e>
                          <m:r>
                            <a:rPr lang="en-US" sz="2800" i="1">
                              <a:latin typeface="Cambria Math" panose="02040503050406030204" pitchFamily="18" charset="0"/>
                            </a:rPr>
                            <m:t>𝐼</m:t>
                          </m:r>
                        </m:e>
                        <m:sub>
                          <m:r>
                            <a:rPr lang="en-US" sz="2800" b="0" i="1" smtClean="0">
                              <a:latin typeface="Cambria Math" panose="02040503050406030204" pitchFamily="18" charset="0"/>
                            </a:rPr>
                            <m:t>𝐻</m:t>
                          </m:r>
                        </m:sub>
                      </m:sSub>
                    </m:oMath>
                  </m:oMathPara>
                </a14:m>
                <a:endParaRPr lang="en-US" sz="2800" dirty="0">
                  <a:latin typeface="+mn-lt"/>
                </a:endParaRPr>
              </a:p>
            </p:txBody>
          </p:sp>
        </mc:Choice>
        <mc:Fallback xmlns="">
          <p:sp>
            <p:nvSpPr>
              <p:cNvPr id="20" name="TextBox 19">
                <a:extLst>
                  <a:ext uri="{FF2B5EF4-FFF2-40B4-BE49-F238E27FC236}">
                    <a16:creationId xmlns:a16="http://schemas.microsoft.com/office/drawing/2014/main" id="{EA9609A2-3AAE-4C5F-A19D-71F3D8DBF5AC}"/>
                  </a:ext>
                </a:extLst>
              </p:cNvPr>
              <p:cNvSpPr txBox="1">
                <a:spLocks noRot="1" noChangeAspect="1" noMove="1" noResize="1" noEditPoints="1" noAdjustHandles="1" noChangeArrowheads="1" noChangeShapeType="1" noTextEdit="1"/>
              </p:cNvSpPr>
              <p:nvPr/>
            </p:nvSpPr>
            <p:spPr>
              <a:xfrm>
                <a:off x="2825619" y="1417638"/>
                <a:ext cx="5632581" cy="910377"/>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22" name="TextBox 21">
                <a:extLst>
                  <a:ext uri="{FF2B5EF4-FFF2-40B4-BE49-F238E27FC236}">
                    <a16:creationId xmlns:a16="http://schemas.microsoft.com/office/drawing/2014/main" id="{2047D3B8-A93B-497A-BF2C-B67AA89F0DC8}"/>
                  </a:ext>
                </a:extLst>
              </p:cNvPr>
              <p:cNvSpPr txBox="1"/>
              <p:nvPr/>
            </p:nvSpPr>
            <p:spPr>
              <a:xfrm>
                <a:off x="2901819" y="2427531"/>
                <a:ext cx="5784981" cy="9103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sz="2800" i="1" smtClean="0">
                              <a:latin typeface="Cambria Math" panose="02040503050406030204" pitchFamily="18" charset="0"/>
                            </a:rPr>
                          </m:ctrlPr>
                        </m:fPr>
                        <m:num>
                          <m:r>
                            <a:rPr lang="en-US" sz="2800" b="0" i="1" smtClean="0">
                              <a:latin typeface="Cambria Math" panose="02040503050406030204" pitchFamily="18" charset="0"/>
                            </a:rPr>
                            <m:t>𝑑</m:t>
                          </m:r>
                          <m:sSub>
                            <m:sSubPr>
                              <m:ctrlPr>
                                <a:rPr lang="en-US" sz="2800" i="1">
                                  <a:latin typeface="Cambria Math" panose="02040503050406030204" pitchFamily="18" charset="0"/>
                                </a:rPr>
                              </m:ctrlPr>
                            </m:sSubPr>
                            <m:e>
                              <m:r>
                                <a:rPr lang="en-US" sz="2800" b="0" i="1" smtClean="0">
                                  <a:latin typeface="Cambria Math" panose="02040503050406030204" pitchFamily="18" charset="0"/>
                                </a:rPr>
                                <m:t>𝐼</m:t>
                              </m:r>
                            </m:e>
                            <m:sub>
                              <m:r>
                                <a:rPr lang="en-US" sz="2800" i="1">
                                  <a:latin typeface="Cambria Math" panose="02040503050406030204" pitchFamily="18" charset="0"/>
                                </a:rPr>
                                <m:t>𝐿</m:t>
                              </m:r>
                            </m:sub>
                          </m:sSub>
                        </m:num>
                        <m:den>
                          <m:r>
                            <a:rPr lang="en-US" sz="2800" b="0" i="1" smtClean="0">
                              <a:latin typeface="Cambria Math" panose="02040503050406030204" pitchFamily="18" charset="0"/>
                            </a:rPr>
                            <m:t>𝑑𝑡</m:t>
                          </m:r>
                        </m:den>
                      </m:f>
                      <m:r>
                        <a:rPr lang="en-US" sz="2800" b="0" i="1" smtClean="0">
                          <a:latin typeface="Cambria Math" panose="02040503050406030204" pitchFamily="18" charset="0"/>
                        </a:rPr>
                        <m:t>=</m:t>
                      </m:r>
                      <m:sSub>
                        <m:sSubPr>
                          <m:ctrlPr>
                            <a:rPr lang="en-US" sz="2800" i="1">
                              <a:latin typeface="Cambria Math" panose="02040503050406030204" pitchFamily="18" charset="0"/>
                            </a:rPr>
                          </m:ctrlPr>
                        </m:sSubPr>
                        <m:e>
                          <m:r>
                            <m:rPr>
                              <m:sty m:val="p"/>
                            </m:rPr>
                            <a:rPr lang="el-GR" sz="2800" i="1">
                              <a:latin typeface="Cambria Math" panose="02040503050406030204" pitchFamily="18" charset="0"/>
                            </a:rPr>
                            <m:t>β</m:t>
                          </m:r>
                        </m:e>
                        <m:sub>
                          <m:r>
                            <a:rPr lang="en-US" sz="2800" i="1">
                              <a:latin typeface="Cambria Math" panose="02040503050406030204" pitchFamily="18" charset="0"/>
                            </a:rPr>
                            <m:t>𝐿</m:t>
                          </m:r>
                          <m:r>
                            <a:rPr lang="en-US" sz="2800" b="0" i="1" smtClean="0">
                              <a:latin typeface="Cambria Math" panose="02040503050406030204" pitchFamily="18" charset="0"/>
                            </a:rPr>
                            <m:t>𝐿</m:t>
                          </m:r>
                        </m:sub>
                      </m:sSub>
                      <m:sSub>
                        <m:sSubPr>
                          <m:ctrlPr>
                            <a:rPr lang="en-US" sz="2800" i="1">
                              <a:latin typeface="Cambria Math" panose="02040503050406030204" pitchFamily="18" charset="0"/>
                            </a:rPr>
                          </m:ctrlPr>
                        </m:sSubPr>
                        <m:e>
                          <m:r>
                            <a:rPr lang="en-US" sz="2800" i="1">
                              <a:latin typeface="Cambria Math" panose="02040503050406030204" pitchFamily="18" charset="0"/>
                            </a:rPr>
                            <m:t>𝑆</m:t>
                          </m:r>
                        </m:e>
                        <m:sub>
                          <m:r>
                            <a:rPr lang="en-US" sz="2800" i="1">
                              <a:latin typeface="Cambria Math" panose="02040503050406030204" pitchFamily="18" charset="0"/>
                            </a:rPr>
                            <m:t>𝐿</m:t>
                          </m:r>
                        </m:sub>
                      </m:sSub>
                      <m:sSub>
                        <m:sSubPr>
                          <m:ctrlPr>
                            <a:rPr lang="en-US" sz="2800" i="1">
                              <a:latin typeface="Cambria Math" panose="02040503050406030204" pitchFamily="18" charset="0"/>
                            </a:rPr>
                          </m:ctrlPr>
                        </m:sSubPr>
                        <m:e>
                          <m:r>
                            <a:rPr lang="en-US" sz="2800" i="1">
                              <a:latin typeface="Cambria Math" panose="02040503050406030204" pitchFamily="18" charset="0"/>
                            </a:rPr>
                            <m:t>𝐼</m:t>
                          </m:r>
                        </m:e>
                        <m:sub>
                          <m:r>
                            <a:rPr lang="en-US" sz="2800" i="1">
                              <a:latin typeface="Cambria Math" panose="02040503050406030204" pitchFamily="18" charset="0"/>
                            </a:rPr>
                            <m:t>𝐿</m:t>
                          </m:r>
                        </m:sub>
                      </m:sSub>
                      <m:r>
                        <a:rPr lang="en-US" sz="2800" b="0" i="1" smtClean="0">
                          <a:latin typeface="Cambria Math" panose="02040503050406030204" pitchFamily="18" charset="0"/>
                        </a:rPr>
                        <m:t>+</m:t>
                      </m:r>
                      <m:sSub>
                        <m:sSubPr>
                          <m:ctrlPr>
                            <a:rPr lang="en-US" sz="2800" i="1">
                              <a:latin typeface="Cambria Math" panose="02040503050406030204" pitchFamily="18" charset="0"/>
                            </a:rPr>
                          </m:ctrlPr>
                        </m:sSubPr>
                        <m:e>
                          <m:r>
                            <m:rPr>
                              <m:sty m:val="p"/>
                            </m:rPr>
                            <a:rPr lang="el-GR" sz="2800" i="1">
                              <a:latin typeface="Cambria Math" panose="02040503050406030204" pitchFamily="18" charset="0"/>
                            </a:rPr>
                            <m:t>β</m:t>
                          </m:r>
                        </m:e>
                        <m:sub>
                          <m:r>
                            <a:rPr lang="en-US" sz="2800" i="1">
                              <a:latin typeface="Cambria Math" panose="02040503050406030204" pitchFamily="18" charset="0"/>
                            </a:rPr>
                            <m:t>𝐿𝐻</m:t>
                          </m:r>
                        </m:sub>
                      </m:sSub>
                      <m:sSub>
                        <m:sSubPr>
                          <m:ctrlPr>
                            <a:rPr lang="en-US" sz="2800" i="1">
                              <a:latin typeface="Cambria Math" panose="02040503050406030204" pitchFamily="18" charset="0"/>
                            </a:rPr>
                          </m:ctrlPr>
                        </m:sSubPr>
                        <m:e>
                          <m:r>
                            <a:rPr lang="en-US" sz="2800" i="1">
                              <a:latin typeface="Cambria Math" panose="02040503050406030204" pitchFamily="18" charset="0"/>
                            </a:rPr>
                            <m:t>𝑆</m:t>
                          </m:r>
                        </m:e>
                        <m:sub>
                          <m:r>
                            <a:rPr lang="en-US" sz="2800" i="1">
                              <a:latin typeface="Cambria Math" panose="02040503050406030204" pitchFamily="18" charset="0"/>
                            </a:rPr>
                            <m:t>𝐿</m:t>
                          </m:r>
                        </m:sub>
                      </m:sSub>
                      <m:sSub>
                        <m:sSubPr>
                          <m:ctrlPr>
                            <a:rPr lang="en-US" sz="2800" i="1">
                              <a:latin typeface="Cambria Math" panose="02040503050406030204" pitchFamily="18" charset="0"/>
                            </a:rPr>
                          </m:ctrlPr>
                        </m:sSubPr>
                        <m:e>
                          <m:r>
                            <a:rPr lang="en-US" sz="2800" i="1">
                              <a:latin typeface="Cambria Math" panose="02040503050406030204" pitchFamily="18" charset="0"/>
                            </a:rPr>
                            <m:t>𝐼</m:t>
                          </m:r>
                        </m:e>
                        <m:sub>
                          <m:r>
                            <a:rPr lang="en-US" sz="2800" i="1">
                              <a:latin typeface="Cambria Math" panose="02040503050406030204" pitchFamily="18" charset="0"/>
                            </a:rPr>
                            <m:t>𝐻</m:t>
                          </m:r>
                        </m:sub>
                      </m:sSub>
                      <m:r>
                        <a:rPr lang="en-US" sz="2800" b="0" i="1" smtClean="0">
                          <a:latin typeface="Cambria Math" panose="02040503050406030204" pitchFamily="18" charset="0"/>
                        </a:rPr>
                        <m:t>−</m:t>
                      </m:r>
                      <m:r>
                        <m:rPr>
                          <m:sty m:val="p"/>
                        </m:rPr>
                        <a:rPr lang="el-GR" sz="2800" i="1">
                          <a:latin typeface="Cambria Math" panose="02040503050406030204" pitchFamily="18" charset="0"/>
                        </a:rPr>
                        <m:t>γ</m:t>
                      </m:r>
                      <m:sSub>
                        <m:sSubPr>
                          <m:ctrlPr>
                            <a:rPr lang="en-US" sz="2800" i="1">
                              <a:latin typeface="Cambria Math" panose="02040503050406030204" pitchFamily="18" charset="0"/>
                            </a:rPr>
                          </m:ctrlPr>
                        </m:sSubPr>
                        <m:e>
                          <m:r>
                            <a:rPr lang="en-US" sz="2800" i="1">
                              <a:latin typeface="Cambria Math" panose="02040503050406030204" pitchFamily="18" charset="0"/>
                            </a:rPr>
                            <m:t>𝐼</m:t>
                          </m:r>
                        </m:e>
                        <m:sub>
                          <m:r>
                            <a:rPr lang="en-US" sz="2800" i="1">
                              <a:latin typeface="Cambria Math" panose="02040503050406030204" pitchFamily="18" charset="0"/>
                            </a:rPr>
                            <m:t>𝐿</m:t>
                          </m:r>
                        </m:sub>
                      </m:sSub>
                    </m:oMath>
                  </m:oMathPara>
                </a14:m>
                <a:endParaRPr lang="en-US" sz="2800" dirty="0">
                  <a:latin typeface="+mn-lt"/>
                </a:endParaRPr>
              </a:p>
            </p:txBody>
          </p:sp>
        </mc:Choice>
        <mc:Fallback>
          <p:sp>
            <p:nvSpPr>
              <p:cNvPr id="22" name="TextBox 21">
                <a:extLst>
                  <a:ext uri="{FF2B5EF4-FFF2-40B4-BE49-F238E27FC236}">
                    <a16:creationId xmlns:a16="http://schemas.microsoft.com/office/drawing/2014/main" id="{2047D3B8-A93B-497A-BF2C-B67AA89F0DC8}"/>
                  </a:ext>
                </a:extLst>
              </p:cNvPr>
              <p:cNvSpPr txBox="1">
                <a:spLocks noRot="1" noChangeAspect="1" noMove="1" noResize="1" noEditPoints="1" noAdjustHandles="1" noChangeArrowheads="1" noChangeShapeType="1" noTextEdit="1"/>
              </p:cNvSpPr>
              <p:nvPr/>
            </p:nvSpPr>
            <p:spPr>
              <a:xfrm>
                <a:off x="2901819" y="2427531"/>
                <a:ext cx="5784981" cy="910377"/>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A6EE22E6-374A-419A-BFCD-89E2FB09F96C}"/>
                  </a:ext>
                </a:extLst>
              </p:cNvPr>
              <p:cNvSpPr txBox="1"/>
              <p:nvPr/>
            </p:nvSpPr>
            <p:spPr>
              <a:xfrm>
                <a:off x="0" y="5575992"/>
                <a:ext cx="8915400" cy="1166281"/>
              </a:xfrm>
              <a:prstGeom prst="rect">
                <a:avLst/>
              </a:prstGeom>
              <a:noFill/>
            </p:spPr>
            <p:txBody>
              <a:bodyPr wrap="square" rtlCol="0">
                <a:spAutoFit/>
              </a:bodyPr>
              <a:lstStyle/>
              <a:p>
                <a:pPr algn="ctr"/>
                <a:r>
                  <a:rPr lang="en-US" sz="2400" b="1" dirty="0">
                    <a:latin typeface="+mj-lt"/>
                  </a:rPr>
                  <a:t>WHO-ACQUIRES-INFECTION-FROM-WHOM MATRIX (WAIFW) or CONTACT MATRIX </a:t>
                </a:r>
                <a14:m>
                  <m:oMath xmlns:m="http://schemas.openxmlformats.org/officeDocument/2006/math">
                    <m:r>
                      <a:rPr lang="el-GR" sz="2400" b="1" i="1">
                        <a:latin typeface="Cambria Math" panose="02040503050406030204" pitchFamily="18" charset="0"/>
                      </a:rPr>
                      <m:t>𝜷</m:t>
                    </m:r>
                    <m:r>
                      <a:rPr lang="en-US" sz="2400" b="0" i="1" smtClean="0">
                        <a:latin typeface="Cambria Math" panose="02040503050406030204" pitchFamily="18" charset="0"/>
                      </a:rPr>
                      <m:t>=</m:t>
                    </m:r>
                    <m:d>
                      <m:dPr>
                        <m:ctrlPr>
                          <a:rPr lang="en-US" sz="2400" b="0" i="1" smtClean="0">
                            <a:latin typeface="Cambria Math" panose="02040503050406030204" pitchFamily="18" charset="0"/>
                          </a:rPr>
                        </m:ctrlPr>
                      </m:dPr>
                      <m:e>
                        <m:m>
                          <m:mPr>
                            <m:mcs>
                              <m:mc>
                                <m:mcPr>
                                  <m:count m:val="2"/>
                                  <m:mcJc m:val="center"/>
                                </m:mcPr>
                              </m:mc>
                            </m:mcs>
                            <m:ctrlPr>
                              <a:rPr lang="en-US" sz="2400" b="0" i="1" smtClean="0">
                                <a:latin typeface="Cambria Math" panose="02040503050406030204" pitchFamily="18" charset="0"/>
                              </a:rPr>
                            </m:ctrlPr>
                          </m:mPr>
                          <m:mr>
                            <m:e>
                              <m:sSub>
                                <m:sSubPr>
                                  <m:ctrlPr>
                                    <a:rPr lang="en-US" sz="2400" i="1">
                                      <a:latin typeface="Cambria Math" panose="02040503050406030204" pitchFamily="18" charset="0"/>
                                    </a:rPr>
                                  </m:ctrlPr>
                                </m:sSubPr>
                                <m:e>
                                  <m:r>
                                    <m:rPr>
                                      <m:sty m:val="p"/>
                                    </m:rPr>
                                    <a:rPr lang="el-GR" sz="2400" i="1">
                                      <a:latin typeface="Cambria Math" panose="02040503050406030204" pitchFamily="18" charset="0"/>
                                    </a:rPr>
                                    <m:t>β</m:t>
                                  </m:r>
                                </m:e>
                                <m:sub>
                                  <m:r>
                                    <a:rPr lang="en-US" sz="2400" i="1">
                                      <a:latin typeface="Cambria Math" panose="02040503050406030204" pitchFamily="18" charset="0"/>
                                    </a:rPr>
                                    <m:t>𝐻𝐻</m:t>
                                  </m:r>
                                </m:sub>
                              </m:sSub>
                            </m:e>
                            <m:e>
                              <m:sSub>
                                <m:sSubPr>
                                  <m:ctrlPr>
                                    <a:rPr lang="en-US" sz="2400" i="1">
                                      <a:latin typeface="Cambria Math" panose="02040503050406030204" pitchFamily="18" charset="0"/>
                                    </a:rPr>
                                  </m:ctrlPr>
                                </m:sSubPr>
                                <m:e>
                                  <m:r>
                                    <m:rPr>
                                      <m:sty m:val="p"/>
                                    </m:rPr>
                                    <a:rPr lang="el-GR" sz="2400" i="1">
                                      <a:latin typeface="Cambria Math" panose="02040503050406030204" pitchFamily="18" charset="0"/>
                                    </a:rPr>
                                    <m:t>β</m:t>
                                  </m:r>
                                </m:e>
                                <m:sub>
                                  <m:r>
                                    <a:rPr lang="en-US" sz="2400" i="1">
                                      <a:latin typeface="Cambria Math" panose="02040503050406030204" pitchFamily="18" charset="0"/>
                                    </a:rPr>
                                    <m:t>𝐻</m:t>
                                  </m:r>
                                  <m:r>
                                    <a:rPr lang="en-US" sz="2400" b="0" i="1" smtClean="0">
                                      <a:latin typeface="Cambria Math" panose="02040503050406030204" pitchFamily="18" charset="0"/>
                                    </a:rPr>
                                    <m:t>𝐿</m:t>
                                  </m:r>
                                </m:sub>
                              </m:sSub>
                            </m:e>
                          </m:mr>
                          <m:mr>
                            <m:e>
                              <m:sSub>
                                <m:sSubPr>
                                  <m:ctrlPr>
                                    <a:rPr lang="en-US" sz="2400" i="1">
                                      <a:latin typeface="Cambria Math" panose="02040503050406030204" pitchFamily="18" charset="0"/>
                                    </a:rPr>
                                  </m:ctrlPr>
                                </m:sSubPr>
                                <m:e>
                                  <m:r>
                                    <m:rPr>
                                      <m:sty m:val="p"/>
                                    </m:rPr>
                                    <a:rPr lang="el-GR" sz="2400" i="1">
                                      <a:latin typeface="Cambria Math" panose="02040503050406030204" pitchFamily="18" charset="0"/>
                                    </a:rPr>
                                    <m:t>β</m:t>
                                  </m:r>
                                </m:e>
                                <m:sub>
                                  <m:r>
                                    <a:rPr lang="en-US" sz="2400" i="1">
                                      <a:latin typeface="Cambria Math" panose="02040503050406030204" pitchFamily="18" charset="0"/>
                                    </a:rPr>
                                    <m:t>𝐿𝐻</m:t>
                                  </m:r>
                                </m:sub>
                              </m:sSub>
                            </m:e>
                            <m:e>
                              <m:sSub>
                                <m:sSubPr>
                                  <m:ctrlPr>
                                    <a:rPr lang="en-US" sz="2400" i="1">
                                      <a:latin typeface="Cambria Math" panose="02040503050406030204" pitchFamily="18" charset="0"/>
                                    </a:rPr>
                                  </m:ctrlPr>
                                </m:sSubPr>
                                <m:e>
                                  <m:r>
                                    <m:rPr>
                                      <m:sty m:val="p"/>
                                    </m:rPr>
                                    <a:rPr lang="el-GR" sz="2400" i="1">
                                      <a:latin typeface="Cambria Math" panose="02040503050406030204" pitchFamily="18" charset="0"/>
                                    </a:rPr>
                                    <m:t>β</m:t>
                                  </m:r>
                                </m:e>
                                <m:sub>
                                  <m:r>
                                    <a:rPr lang="en-US" sz="2400" i="1">
                                      <a:latin typeface="Cambria Math" panose="02040503050406030204" pitchFamily="18" charset="0"/>
                                    </a:rPr>
                                    <m:t>𝐿𝐿</m:t>
                                  </m:r>
                                </m:sub>
                              </m:sSub>
                            </m:e>
                          </m:mr>
                        </m:m>
                      </m:e>
                    </m:d>
                  </m:oMath>
                </a14:m>
                <a:endParaRPr lang="en-US" sz="2400" b="1" dirty="0">
                  <a:latin typeface="+mj-lt"/>
                </a:endParaRPr>
              </a:p>
            </p:txBody>
          </p:sp>
        </mc:Choice>
        <mc:Fallback xmlns="">
          <p:sp>
            <p:nvSpPr>
              <p:cNvPr id="27" name="TextBox 26">
                <a:extLst>
                  <a:ext uri="{FF2B5EF4-FFF2-40B4-BE49-F238E27FC236}">
                    <a16:creationId xmlns:a16="http://schemas.microsoft.com/office/drawing/2014/main" id="{A6EE22E6-374A-419A-BFCD-89E2FB09F96C}"/>
                  </a:ext>
                </a:extLst>
              </p:cNvPr>
              <p:cNvSpPr txBox="1">
                <a:spLocks noRot="1" noChangeAspect="1" noMove="1" noResize="1" noEditPoints="1" noAdjustHandles="1" noChangeArrowheads="1" noChangeShapeType="1" noTextEdit="1"/>
              </p:cNvSpPr>
              <p:nvPr/>
            </p:nvSpPr>
            <p:spPr>
              <a:xfrm>
                <a:off x="0" y="5575992"/>
                <a:ext cx="8915400" cy="1166281"/>
              </a:xfrm>
              <a:prstGeom prst="rect">
                <a:avLst/>
              </a:prstGeom>
              <a:blipFill>
                <a:blip r:embed="rId6"/>
                <a:stretch>
                  <a:fillRect t="-418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0" name="TextBox 29">
                <a:extLst>
                  <a:ext uri="{FF2B5EF4-FFF2-40B4-BE49-F238E27FC236}">
                    <a16:creationId xmlns:a16="http://schemas.microsoft.com/office/drawing/2014/main" id="{B24DC230-F31E-4356-9CD0-E2158732E3F8}"/>
                  </a:ext>
                </a:extLst>
              </p:cNvPr>
              <p:cNvSpPr txBox="1"/>
              <p:nvPr/>
            </p:nvSpPr>
            <p:spPr>
              <a:xfrm>
                <a:off x="2819400" y="3556206"/>
                <a:ext cx="5937381" cy="9103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sz="2800" i="1" smtClean="0">
                              <a:latin typeface="Cambria Math" panose="02040503050406030204" pitchFamily="18" charset="0"/>
                            </a:rPr>
                          </m:ctrlPr>
                        </m:fPr>
                        <m:num>
                          <m:r>
                            <a:rPr lang="en-US" sz="2800" b="0" i="1" smtClean="0">
                              <a:latin typeface="Cambria Math" panose="02040503050406030204" pitchFamily="18" charset="0"/>
                            </a:rPr>
                            <m:t>𝑑</m:t>
                          </m:r>
                          <m:sSub>
                            <m:sSubPr>
                              <m:ctrlPr>
                                <a:rPr lang="en-US" sz="2800" b="0" i="1" smtClean="0">
                                  <a:latin typeface="Cambria Math" panose="02040503050406030204" pitchFamily="18" charset="0"/>
                                </a:rPr>
                              </m:ctrlPr>
                            </m:sSubPr>
                            <m:e>
                              <m:r>
                                <a:rPr lang="en-US" sz="2800" b="0" i="1" smtClean="0">
                                  <a:latin typeface="Cambria Math" panose="02040503050406030204" pitchFamily="18" charset="0"/>
                                </a:rPr>
                                <m:t>𝑆</m:t>
                              </m:r>
                            </m:e>
                            <m:sub>
                              <m:r>
                                <a:rPr lang="en-US" sz="2800" b="0" i="1" smtClean="0">
                                  <a:latin typeface="Cambria Math" panose="02040503050406030204" pitchFamily="18" charset="0"/>
                                </a:rPr>
                                <m:t>𝐻</m:t>
                              </m:r>
                            </m:sub>
                          </m:sSub>
                        </m:num>
                        <m:den>
                          <m:r>
                            <a:rPr lang="en-US" sz="2800" b="0" i="1" smtClean="0">
                              <a:latin typeface="Cambria Math" panose="02040503050406030204" pitchFamily="18" charset="0"/>
                            </a:rPr>
                            <m:t>𝑑𝑡</m:t>
                          </m:r>
                        </m:den>
                      </m:f>
                      <m:r>
                        <a:rPr lang="en-US" sz="2800" b="0" i="1" smtClean="0">
                          <a:latin typeface="Cambria Math" panose="02040503050406030204" pitchFamily="18" charset="0"/>
                        </a:rPr>
                        <m:t>=</m:t>
                      </m:r>
                      <m:r>
                        <m:rPr>
                          <m:sty m:val="p"/>
                        </m:rPr>
                        <a:rPr lang="el-GR" sz="2800" i="1">
                          <a:latin typeface="Cambria Math" panose="02040503050406030204" pitchFamily="18" charset="0"/>
                        </a:rPr>
                        <m:t>γ</m:t>
                      </m:r>
                      <m:sSub>
                        <m:sSubPr>
                          <m:ctrlPr>
                            <a:rPr lang="en-US" sz="2800" i="1">
                              <a:latin typeface="Cambria Math" panose="02040503050406030204" pitchFamily="18" charset="0"/>
                            </a:rPr>
                          </m:ctrlPr>
                        </m:sSubPr>
                        <m:e>
                          <m:r>
                            <a:rPr lang="en-US" sz="2800" i="1">
                              <a:latin typeface="Cambria Math" panose="02040503050406030204" pitchFamily="18" charset="0"/>
                            </a:rPr>
                            <m:t>𝐼</m:t>
                          </m:r>
                        </m:e>
                        <m:sub>
                          <m:r>
                            <a:rPr lang="en-US" sz="2800" b="0" i="1" smtClean="0">
                              <a:latin typeface="Cambria Math" panose="02040503050406030204" pitchFamily="18" charset="0"/>
                            </a:rPr>
                            <m:t>𝐻</m:t>
                          </m:r>
                        </m:sub>
                      </m:sSub>
                      <m:r>
                        <a:rPr lang="en-US" sz="2800" b="0" i="1" smtClean="0">
                          <a:latin typeface="Cambria Math" panose="02040503050406030204" pitchFamily="18" charset="0"/>
                        </a:rPr>
                        <m:t>−</m:t>
                      </m:r>
                      <m:sSub>
                        <m:sSubPr>
                          <m:ctrlPr>
                            <a:rPr lang="en-US" sz="2800" b="0" i="1" smtClean="0">
                              <a:latin typeface="Cambria Math" panose="02040503050406030204" pitchFamily="18" charset="0"/>
                            </a:rPr>
                          </m:ctrlPr>
                        </m:sSubPr>
                        <m:e>
                          <m:r>
                            <m:rPr>
                              <m:sty m:val="p"/>
                            </m:rPr>
                            <a:rPr lang="el-GR" sz="2800" i="1">
                              <a:latin typeface="Cambria Math" panose="02040503050406030204" pitchFamily="18" charset="0"/>
                            </a:rPr>
                            <m:t>β</m:t>
                          </m:r>
                        </m:e>
                        <m:sub>
                          <m:r>
                            <a:rPr lang="en-US" sz="2800" b="0" i="1" smtClean="0">
                              <a:latin typeface="Cambria Math" panose="02040503050406030204" pitchFamily="18" charset="0"/>
                            </a:rPr>
                            <m:t>𝐻𝐻</m:t>
                          </m:r>
                        </m:sub>
                      </m:sSub>
                      <m:sSub>
                        <m:sSubPr>
                          <m:ctrlPr>
                            <a:rPr lang="en-US" sz="2800" i="1">
                              <a:latin typeface="Cambria Math" panose="02040503050406030204" pitchFamily="18" charset="0"/>
                            </a:rPr>
                          </m:ctrlPr>
                        </m:sSubPr>
                        <m:e>
                          <m:r>
                            <a:rPr lang="en-US" sz="2800" i="1">
                              <a:latin typeface="Cambria Math" panose="02040503050406030204" pitchFamily="18" charset="0"/>
                            </a:rPr>
                            <m:t>𝑆</m:t>
                          </m:r>
                        </m:e>
                        <m:sub>
                          <m:r>
                            <a:rPr lang="en-US" sz="2800" b="0" i="1" smtClean="0">
                              <a:latin typeface="Cambria Math" panose="02040503050406030204" pitchFamily="18" charset="0"/>
                            </a:rPr>
                            <m:t>𝐻</m:t>
                          </m:r>
                        </m:sub>
                      </m:sSub>
                      <m:sSub>
                        <m:sSubPr>
                          <m:ctrlPr>
                            <a:rPr lang="en-US" sz="2800" i="1">
                              <a:latin typeface="Cambria Math" panose="02040503050406030204" pitchFamily="18" charset="0"/>
                            </a:rPr>
                          </m:ctrlPr>
                        </m:sSubPr>
                        <m:e>
                          <m:r>
                            <a:rPr lang="en-US" sz="2800" i="1">
                              <a:latin typeface="Cambria Math" panose="02040503050406030204" pitchFamily="18" charset="0"/>
                            </a:rPr>
                            <m:t>𝐼</m:t>
                          </m:r>
                        </m:e>
                        <m:sub>
                          <m:r>
                            <a:rPr lang="en-US" sz="2800" b="0" i="1" smtClean="0">
                              <a:latin typeface="Cambria Math" panose="02040503050406030204" pitchFamily="18" charset="0"/>
                            </a:rPr>
                            <m:t>𝐻</m:t>
                          </m:r>
                        </m:sub>
                      </m:sSub>
                      <m:r>
                        <a:rPr lang="en-US" sz="2800" i="1">
                          <a:latin typeface="Cambria Math" panose="02040503050406030204" pitchFamily="18" charset="0"/>
                        </a:rPr>
                        <m:t>−</m:t>
                      </m:r>
                      <m:sSub>
                        <m:sSubPr>
                          <m:ctrlPr>
                            <a:rPr lang="en-US" sz="2800" i="1">
                              <a:latin typeface="Cambria Math" panose="02040503050406030204" pitchFamily="18" charset="0"/>
                            </a:rPr>
                          </m:ctrlPr>
                        </m:sSubPr>
                        <m:e>
                          <m:r>
                            <m:rPr>
                              <m:sty m:val="p"/>
                            </m:rPr>
                            <a:rPr lang="el-GR" sz="2800" i="1">
                              <a:latin typeface="Cambria Math" panose="02040503050406030204" pitchFamily="18" charset="0"/>
                            </a:rPr>
                            <m:t>β</m:t>
                          </m:r>
                        </m:e>
                        <m:sub>
                          <m:r>
                            <a:rPr lang="en-US" sz="2800" b="0" i="1" smtClean="0">
                              <a:latin typeface="Cambria Math" panose="02040503050406030204" pitchFamily="18" charset="0"/>
                            </a:rPr>
                            <m:t>𝐻𝐿</m:t>
                          </m:r>
                        </m:sub>
                      </m:sSub>
                      <m:sSub>
                        <m:sSubPr>
                          <m:ctrlPr>
                            <a:rPr lang="en-US" sz="2800" i="1">
                              <a:latin typeface="Cambria Math" panose="02040503050406030204" pitchFamily="18" charset="0"/>
                            </a:rPr>
                          </m:ctrlPr>
                        </m:sSubPr>
                        <m:e>
                          <m:r>
                            <a:rPr lang="en-US" sz="2800" i="1">
                              <a:latin typeface="Cambria Math" panose="02040503050406030204" pitchFamily="18" charset="0"/>
                            </a:rPr>
                            <m:t>𝑆</m:t>
                          </m:r>
                        </m:e>
                        <m:sub>
                          <m:r>
                            <a:rPr lang="en-US" sz="2800" b="0" i="1" smtClean="0">
                              <a:latin typeface="Cambria Math" panose="02040503050406030204" pitchFamily="18" charset="0"/>
                            </a:rPr>
                            <m:t>𝐻</m:t>
                          </m:r>
                        </m:sub>
                      </m:sSub>
                      <m:sSub>
                        <m:sSubPr>
                          <m:ctrlPr>
                            <a:rPr lang="en-US" sz="2800" i="1">
                              <a:latin typeface="Cambria Math" panose="02040503050406030204" pitchFamily="18" charset="0"/>
                            </a:rPr>
                          </m:ctrlPr>
                        </m:sSubPr>
                        <m:e>
                          <m:r>
                            <a:rPr lang="en-US" sz="2800" i="1">
                              <a:latin typeface="Cambria Math" panose="02040503050406030204" pitchFamily="18" charset="0"/>
                            </a:rPr>
                            <m:t>𝐼</m:t>
                          </m:r>
                        </m:e>
                        <m:sub>
                          <m:r>
                            <a:rPr lang="en-US" sz="2800" b="0" i="1" smtClean="0">
                              <a:latin typeface="Cambria Math" panose="02040503050406030204" pitchFamily="18" charset="0"/>
                            </a:rPr>
                            <m:t>𝐿</m:t>
                          </m:r>
                        </m:sub>
                      </m:sSub>
                    </m:oMath>
                  </m:oMathPara>
                </a14:m>
                <a:endParaRPr lang="en-US" sz="2800" dirty="0">
                  <a:latin typeface="+mn-lt"/>
                </a:endParaRPr>
              </a:p>
            </p:txBody>
          </p:sp>
        </mc:Choice>
        <mc:Fallback xmlns="">
          <p:sp>
            <p:nvSpPr>
              <p:cNvPr id="30" name="TextBox 29">
                <a:extLst>
                  <a:ext uri="{FF2B5EF4-FFF2-40B4-BE49-F238E27FC236}">
                    <a16:creationId xmlns:a16="http://schemas.microsoft.com/office/drawing/2014/main" id="{B24DC230-F31E-4356-9CD0-E2158732E3F8}"/>
                  </a:ext>
                </a:extLst>
              </p:cNvPr>
              <p:cNvSpPr txBox="1">
                <a:spLocks noRot="1" noChangeAspect="1" noMove="1" noResize="1" noEditPoints="1" noAdjustHandles="1" noChangeArrowheads="1" noChangeShapeType="1" noTextEdit="1"/>
              </p:cNvSpPr>
              <p:nvPr/>
            </p:nvSpPr>
            <p:spPr>
              <a:xfrm>
                <a:off x="2819400" y="3556206"/>
                <a:ext cx="5937381" cy="910377"/>
              </a:xfrm>
              <a:prstGeom prst="rect">
                <a:avLst/>
              </a:prstGeom>
              <a:blipFill>
                <a:blip r:embed="rId7"/>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1" name="TextBox 30">
                <a:extLst>
                  <a:ext uri="{FF2B5EF4-FFF2-40B4-BE49-F238E27FC236}">
                    <a16:creationId xmlns:a16="http://schemas.microsoft.com/office/drawing/2014/main" id="{B98023AF-2E8C-4CB3-8C63-EC55C237BB8B}"/>
                  </a:ext>
                </a:extLst>
              </p:cNvPr>
              <p:cNvSpPr txBox="1"/>
              <p:nvPr/>
            </p:nvSpPr>
            <p:spPr>
              <a:xfrm>
                <a:off x="2978019" y="4566099"/>
                <a:ext cx="5937381" cy="9103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sz="2800" i="1" smtClean="0">
                              <a:latin typeface="Cambria Math" panose="02040503050406030204" pitchFamily="18" charset="0"/>
                            </a:rPr>
                          </m:ctrlPr>
                        </m:fPr>
                        <m:num>
                          <m:r>
                            <a:rPr lang="en-US" sz="2800" b="0" i="1" smtClean="0">
                              <a:latin typeface="Cambria Math" panose="02040503050406030204" pitchFamily="18" charset="0"/>
                            </a:rPr>
                            <m:t>𝑑</m:t>
                          </m:r>
                          <m:sSub>
                            <m:sSubPr>
                              <m:ctrlPr>
                                <a:rPr lang="en-US" sz="2800" i="1">
                                  <a:latin typeface="Cambria Math" panose="02040503050406030204" pitchFamily="18" charset="0"/>
                                </a:rPr>
                              </m:ctrlPr>
                            </m:sSubPr>
                            <m:e>
                              <m:r>
                                <a:rPr lang="en-US" sz="2800" b="0" i="1" smtClean="0">
                                  <a:latin typeface="Cambria Math" panose="02040503050406030204" pitchFamily="18" charset="0"/>
                                </a:rPr>
                                <m:t>𝐼</m:t>
                              </m:r>
                            </m:e>
                            <m:sub>
                              <m:r>
                                <a:rPr lang="en-US" sz="2800" b="0" i="1" smtClean="0">
                                  <a:latin typeface="Cambria Math" panose="02040503050406030204" pitchFamily="18" charset="0"/>
                                </a:rPr>
                                <m:t>𝐻</m:t>
                              </m:r>
                            </m:sub>
                          </m:sSub>
                        </m:num>
                        <m:den>
                          <m:r>
                            <a:rPr lang="en-US" sz="2800" b="0" i="1" smtClean="0">
                              <a:latin typeface="Cambria Math" panose="02040503050406030204" pitchFamily="18" charset="0"/>
                            </a:rPr>
                            <m:t>𝑑𝑡</m:t>
                          </m:r>
                        </m:den>
                      </m:f>
                      <m:r>
                        <a:rPr lang="en-US" sz="2800" b="0" i="1" smtClean="0">
                          <a:latin typeface="Cambria Math" panose="02040503050406030204" pitchFamily="18" charset="0"/>
                        </a:rPr>
                        <m:t>=</m:t>
                      </m:r>
                      <m:sSub>
                        <m:sSubPr>
                          <m:ctrlPr>
                            <a:rPr lang="en-US" sz="2800" i="1">
                              <a:latin typeface="Cambria Math" panose="02040503050406030204" pitchFamily="18" charset="0"/>
                            </a:rPr>
                          </m:ctrlPr>
                        </m:sSubPr>
                        <m:e>
                          <m:r>
                            <m:rPr>
                              <m:sty m:val="p"/>
                            </m:rPr>
                            <a:rPr lang="el-GR" sz="2800" i="1">
                              <a:latin typeface="Cambria Math" panose="02040503050406030204" pitchFamily="18" charset="0"/>
                            </a:rPr>
                            <m:t>β</m:t>
                          </m:r>
                        </m:e>
                        <m:sub>
                          <m:r>
                            <a:rPr lang="en-US" sz="2800" i="1" smtClean="0">
                              <a:latin typeface="Cambria Math" panose="02040503050406030204" pitchFamily="18" charset="0"/>
                            </a:rPr>
                            <m:t>𝐻</m:t>
                          </m:r>
                          <m:r>
                            <a:rPr lang="en-US" sz="2800" b="0" i="1" smtClean="0">
                              <a:latin typeface="Cambria Math" panose="02040503050406030204" pitchFamily="18" charset="0"/>
                            </a:rPr>
                            <m:t>𝐻</m:t>
                          </m:r>
                        </m:sub>
                      </m:sSub>
                      <m:sSub>
                        <m:sSubPr>
                          <m:ctrlPr>
                            <a:rPr lang="en-US" sz="2800" i="1">
                              <a:latin typeface="Cambria Math" panose="02040503050406030204" pitchFamily="18" charset="0"/>
                            </a:rPr>
                          </m:ctrlPr>
                        </m:sSubPr>
                        <m:e>
                          <m:r>
                            <a:rPr lang="en-US" sz="2800" i="1">
                              <a:latin typeface="Cambria Math" panose="02040503050406030204" pitchFamily="18" charset="0"/>
                            </a:rPr>
                            <m:t>𝑆</m:t>
                          </m:r>
                        </m:e>
                        <m:sub>
                          <m:r>
                            <a:rPr lang="en-US" sz="2800" b="0" i="1" smtClean="0">
                              <a:latin typeface="Cambria Math" panose="02040503050406030204" pitchFamily="18" charset="0"/>
                            </a:rPr>
                            <m:t>𝐻</m:t>
                          </m:r>
                        </m:sub>
                      </m:sSub>
                      <m:sSub>
                        <m:sSubPr>
                          <m:ctrlPr>
                            <a:rPr lang="en-US" sz="2800" i="1">
                              <a:latin typeface="Cambria Math" panose="02040503050406030204" pitchFamily="18" charset="0"/>
                            </a:rPr>
                          </m:ctrlPr>
                        </m:sSubPr>
                        <m:e>
                          <m:r>
                            <a:rPr lang="en-US" sz="2800" i="1">
                              <a:latin typeface="Cambria Math" panose="02040503050406030204" pitchFamily="18" charset="0"/>
                            </a:rPr>
                            <m:t>𝐼</m:t>
                          </m:r>
                        </m:e>
                        <m:sub>
                          <m:r>
                            <a:rPr lang="en-US" sz="2800" b="0" i="1" smtClean="0">
                              <a:latin typeface="Cambria Math" panose="02040503050406030204" pitchFamily="18" charset="0"/>
                            </a:rPr>
                            <m:t>𝐻</m:t>
                          </m:r>
                        </m:sub>
                      </m:sSub>
                      <m:r>
                        <a:rPr lang="en-US" sz="2800" b="0" i="1" smtClean="0">
                          <a:latin typeface="Cambria Math" panose="02040503050406030204" pitchFamily="18" charset="0"/>
                        </a:rPr>
                        <m:t>+</m:t>
                      </m:r>
                      <m:sSub>
                        <m:sSubPr>
                          <m:ctrlPr>
                            <a:rPr lang="en-US" sz="2800" i="1">
                              <a:latin typeface="Cambria Math" panose="02040503050406030204" pitchFamily="18" charset="0"/>
                            </a:rPr>
                          </m:ctrlPr>
                        </m:sSubPr>
                        <m:e>
                          <m:r>
                            <m:rPr>
                              <m:sty m:val="p"/>
                            </m:rPr>
                            <a:rPr lang="el-GR" sz="2800" i="1">
                              <a:latin typeface="Cambria Math" panose="02040503050406030204" pitchFamily="18" charset="0"/>
                            </a:rPr>
                            <m:t>β</m:t>
                          </m:r>
                        </m:e>
                        <m:sub>
                          <m:r>
                            <a:rPr lang="en-US" sz="2800" b="0" i="1" smtClean="0">
                              <a:latin typeface="Cambria Math" panose="02040503050406030204" pitchFamily="18" charset="0"/>
                            </a:rPr>
                            <m:t>𝐻𝐿</m:t>
                          </m:r>
                        </m:sub>
                      </m:sSub>
                      <m:sSub>
                        <m:sSubPr>
                          <m:ctrlPr>
                            <a:rPr lang="en-US" sz="2800" i="1">
                              <a:latin typeface="Cambria Math" panose="02040503050406030204" pitchFamily="18" charset="0"/>
                            </a:rPr>
                          </m:ctrlPr>
                        </m:sSubPr>
                        <m:e>
                          <m:r>
                            <a:rPr lang="en-US" sz="2800" i="1">
                              <a:latin typeface="Cambria Math" panose="02040503050406030204" pitchFamily="18" charset="0"/>
                            </a:rPr>
                            <m:t>𝑆</m:t>
                          </m:r>
                        </m:e>
                        <m:sub>
                          <m:r>
                            <a:rPr lang="en-US" sz="2800" b="0" i="1" smtClean="0">
                              <a:latin typeface="Cambria Math" panose="02040503050406030204" pitchFamily="18" charset="0"/>
                            </a:rPr>
                            <m:t>𝐻</m:t>
                          </m:r>
                        </m:sub>
                      </m:sSub>
                      <m:sSub>
                        <m:sSubPr>
                          <m:ctrlPr>
                            <a:rPr lang="en-US" sz="2800" i="1">
                              <a:latin typeface="Cambria Math" panose="02040503050406030204" pitchFamily="18" charset="0"/>
                            </a:rPr>
                          </m:ctrlPr>
                        </m:sSubPr>
                        <m:e>
                          <m:r>
                            <a:rPr lang="en-US" sz="2800" i="1">
                              <a:latin typeface="Cambria Math" panose="02040503050406030204" pitchFamily="18" charset="0"/>
                            </a:rPr>
                            <m:t>𝐼</m:t>
                          </m:r>
                        </m:e>
                        <m:sub>
                          <m:r>
                            <a:rPr lang="en-US" sz="2800" b="0" i="1" smtClean="0">
                              <a:latin typeface="Cambria Math" panose="02040503050406030204" pitchFamily="18" charset="0"/>
                            </a:rPr>
                            <m:t>𝐿</m:t>
                          </m:r>
                        </m:sub>
                      </m:sSub>
                      <m:r>
                        <a:rPr lang="en-US" sz="2800" b="0" i="1" smtClean="0">
                          <a:latin typeface="Cambria Math" panose="02040503050406030204" pitchFamily="18" charset="0"/>
                        </a:rPr>
                        <m:t>−</m:t>
                      </m:r>
                      <m:r>
                        <m:rPr>
                          <m:sty m:val="p"/>
                        </m:rPr>
                        <a:rPr lang="el-GR" sz="2800" i="1">
                          <a:latin typeface="Cambria Math" panose="02040503050406030204" pitchFamily="18" charset="0"/>
                        </a:rPr>
                        <m:t>γ</m:t>
                      </m:r>
                      <m:sSub>
                        <m:sSubPr>
                          <m:ctrlPr>
                            <a:rPr lang="en-US" sz="2800" i="1">
                              <a:latin typeface="Cambria Math" panose="02040503050406030204" pitchFamily="18" charset="0"/>
                            </a:rPr>
                          </m:ctrlPr>
                        </m:sSubPr>
                        <m:e>
                          <m:r>
                            <a:rPr lang="en-US" sz="2800" i="1">
                              <a:latin typeface="Cambria Math" panose="02040503050406030204" pitchFamily="18" charset="0"/>
                            </a:rPr>
                            <m:t>𝐼</m:t>
                          </m:r>
                        </m:e>
                        <m:sub>
                          <m:r>
                            <a:rPr lang="en-US" sz="2800" b="0" i="1" smtClean="0">
                              <a:latin typeface="Cambria Math" panose="02040503050406030204" pitchFamily="18" charset="0"/>
                            </a:rPr>
                            <m:t>𝐻</m:t>
                          </m:r>
                        </m:sub>
                      </m:sSub>
                    </m:oMath>
                  </m:oMathPara>
                </a14:m>
                <a:endParaRPr lang="en-US" sz="2800" dirty="0">
                  <a:latin typeface="+mn-lt"/>
                </a:endParaRPr>
              </a:p>
            </p:txBody>
          </p:sp>
        </mc:Choice>
        <mc:Fallback>
          <p:sp>
            <p:nvSpPr>
              <p:cNvPr id="31" name="TextBox 30">
                <a:extLst>
                  <a:ext uri="{FF2B5EF4-FFF2-40B4-BE49-F238E27FC236}">
                    <a16:creationId xmlns:a16="http://schemas.microsoft.com/office/drawing/2014/main" id="{B98023AF-2E8C-4CB3-8C63-EC55C237BB8B}"/>
                  </a:ext>
                </a:extLst>
              </p:cNvPr>
              <p:cNvSpPr txBox="1">
                <a:spLocks noRot="1" noChangeAspect="1" noMove="1" noResize="1" noEditPoints="1" noAdjustHandles="1" noChangeArrowheads="1" noChangeShapeType="1" noTextEdit="1"/>
              </p:cNvSpPr>
              <p:nvPr/>
            </p:nvSpPr>
            <p:spPr>
              <a:xfrm>
                <a:off x="2978019" y="4566099"/>
                <a:ext cx="5937381" cy="910377"/>
              </a:xfrm>
              <a:prstGeom prst="rect">
                <a:avLst/>
              </a:prstGeom>
              <a:blipFill>
                <a:blip r:embed="rId8"/>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72080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p:bldP spid="27" grpId="0"/>
      <p:bldP spid="30" grpId="0"/>
      <p:bldP spid="3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60B85-92FE-4561-804D-7188883665A3}"/>
              </a:ext>
            </a:extLst>
          </p:cNvPr>
          <p:cNvSpPr>
            <a:spLocks noGrp="1"/>
          </p:cNvSpPr>
          <p:nvPr>
            <p:ph type="title"/>
          </p:nvPr>
        </p:nvSpPr>
        <p:spPr/>
        <p:txBody>
          <a:bodyPr/>
          <a:lstStyle/>
          <a:p>
            <a:r>
              <a:rPr lang="en-US" sz="4000" b="1" dirty="0"/>
              <a:t>Simplest Stratified SIS Models</a:t>
            </a:r>
          </a:p>
        </p:txBody>
      </p:sp>
      <p:pic>
        <p:nvPicPr>
          <p:cNvPr id="3" name="Picture 2">
            <a:extLst>
              <a:ext uri="{FF2B5EF4-FFF2-40B4-BE49-F238E27FC236}">
                <a16:creationId xmlns:a16="http://schemas.microsoft.com/office/drawing/2014/main" id="{21D46417-EC93-47CA-8D53-3D2E7C301AFE}"/>
              </a:ext>
            </a:extLst>
          </p:cNvPr>
          <p:cNvPicPr>
            <a:picLocks noChangeAspect="1"/>
          </p:cNvPicPr>
          <p:nvPr/>
        </p:nvPicPr>
        <p:blipFill>
          <a:blip r:embed="rId2"/>
          <a:stretch>
            <a:fillRect/>
          </a:stretch>
        </p:blipFill>
        <p:spPr>
          <a:xfrm>
            <a:off x="270215" y="961804"/>
            <a:ext cx="2368419" cy="2558323"/>
          </a:xfrm>
          <a:prstGeom prst="rect">
            <a:avLst/>
          </a:prstGeom>
        </p:spPr>
      </p:pic>
      <mc:AlternateContent xmlns:mc="http://schemas.openxmlformats.org/markup-compatibility/2006" xmlns:a14="http://schemas.microsoft.com/office/drawing/2010/main">
        <mc:Choice Requires="a14">
          <p:sp>
            <p:nvSpPr>
              <p:cNvPr id="27" name="TextBox 26">
                <a:extLst>
                  <a:ext uri="{FF2B5EF4-FFF2-40B4-BE49-F238E27FC236}">
                    <a16:creationId xmlns:a16="http://schemas.microsoft.com/office/drawing/2014/main" id="{A6EE22E6-374A-419A-BFCD-89E2FB09F96C}"/>
                  </a:ext>
                </a:extLst>
              </p:cNvPr>
              <p:cNvSpPr txBox="1"/>
              <p:nvPr/>
            </p:nvSpPr>
            <p:spPr>
              <a:xfrm>
                <a:off x="2825619" y="1219200"/>
                <a:ext cx="6318381" cy="5654177"/>
              </a:xfrm>
              <a:prstGeom prst="rect">
                <a:avLst/>
              </a:prstGeom>
              <a:noFill/>
            </p:spPr>
            <p:txBody>
              <a:bodyPr wrap="square" rtlCol="0">
                <a:spAutoFit/>
              </a:bodyPr>
              <a:lstStyle/>
              <a:p>
                <a:r>
                  <a:rPr lang="en-US" sz="2800" b="1" dirty="0">
                    <a:latin typeface="+mj-lt"/>
                  </a:rPr>
                  <a:t>WAIFW or CONTACT MATRIX </a:t>
                </a:r>
                <a:endParaRPr lang="en-US" sz="2800" b="0" i="1" dirty="0">
                  <a:latin typeface="+mj-lt"/>
                </a:endParaRPr>
              </a:p>
              <a:p>
                <a:pPr/>
                <a14:m>
                  <m:oMathPara xmlns:m="http://schemas.openxmlformats.org/officeDocument/2006/math">
                    <m:oMathParaPr>
                      <m:jc m:val="centerGroup"/>
                    </m:oMathParaPr>
                    <m:oMath xmlns:m="http://schemas.openxmlformats.org/officeDocument/2006/math">
                      <m:r>
                        <a:rPr lang="el-GR" sz="2800" b="1" i="1">
                          <a:latin typeface="Cambria Math" panose="02040503050406030204" pitchFamily="18" charset="0"/>
                        </a:rPr>
                        <m:t>𝜷</m:t>
                      </m:r>
                      <m:r>
                        <a:rPr lang="en-US" sz="2800" b="0" i="1" smtClean="0">
                          <a:latin typeface="Cambria Math" panose="02040503050406030204" pitchFamily="18" charset="0"/>
                        </a:rPr>
                        <m:t>=</m:t>
                      </m:r>
                      <m:d>
                        <m:dPr>
                          <m:ctrlPr>
                            <a:rPr lang="en-US" sz="2800" b="0" i="1" smtClean="0">
                              <a:latin typeface="Cambria Math" panose="02040503050406030204" pitchFamily="18" charset="0"/>
                            </a:rPr>
                          </m:ctrlPr>
                        </m:dPr>
                        <m:e>
                          <m:m>
                            <m:mPr>
                              <m:mcs>
                                <m:mc>
                                  <m:mcPr>
                                    <m:count m:val="2"/>
                                    <m:mcJc m:val="center"/>
                                  </m:mcPr>
                                </m:mc>
                              </m:mcs>
                              <m:ctrlPr>
                                <a:rPr lang="en-US" sz="2800" b="0" i="1" smtClean="0">
                                  <a:latin typeface="Cambria Math" panose="02040503050406030204" pitchFamily="18" charset="0"/>
                                </a:rPr>
                              </m:ctrlPr>
                            </m:mPr>
                            <m:mr>
                              <m:e>
                                <m:sSub>
                                  <m:sSubPr>
                                    <m:ctrlPr>
                                      <a:rPr lang="en-US" sz="2800" i="1">
                                        <a:latin typeface="Cambria Math" panose="02040503050406030204" pitchFamily="18" charset="0"/>
                                      </a:rPr>
                                    </m:ctrlPr>
                                  </m:sSubPr>
                                  <m:e>
                                    <m:r>
                                      <m:rPr>
                                        <m:sty m:val="p"/>
                                      </m:rPr>
                                      <a:rPr lang="el-GR" sz="2800" i="1">
                                        <a:latin typeface="Cambria Math" panose="02040503050406030204" pitchFamily="18" charset="0"/>
                                      </a:rPr>
                                      <m:t>β</m:t>
                                    </m:r>
                                  </m:e>
                                  <m:sub>
                                    <m:r>
                                      <a:rPr lang="en-US" sz="2800" i="1">
                                        <a:latin typeface="Cambria Math" panose="02040503050406030204" pitchFamily="18" charset="0"/>
                                      </a:rPr>
                                      <m:t>𝐻𝐻</m:t>
                                    </m:r>
                                  </m:sub>
                                </m:sSub>
                              </m:e>
                              <m:e>
                                <m:sSub>
                                  <m:sSubPr>
                                    <m:ctrlPr>
                                      <a:rPr lang="en-US" sz="2800" i="1">
                                        <a:latin typeface="Cambria Math" panose="02040503050406030204" pitchFamily="18" charset="0"/>
                                      </a:rPr>
                                    </m:ctrlPr>
                                  </m:sSubPr>
                                  <m:e>
                                    <m:r>
                                      <m:rPr>
                                        <m:sty m:val="p"/>
                                      </m:rPr>
                                      <a:rPr lang="el-GR" sz="2800" i="1">
                                        <a:latin typeface="Cambria Math" panose="02040503050406030204" pitchFamily="18" charset="0"/>
                                      </a:rPr>
                                      <m:t>β</m:t>
                                    </m:r>
                                  </m:e>
                                  <m:sub>
                                    <m:r>
                                      <a:rPr lang="en-US" sz="2800" i="1">
                                        <a:latin typeface="Cambria Math" panose="02040503050406030204" pitchFamily="18" charset="0"/>
                                      </a:rPr>
                                      <m:t>𝐻</m:t>
                                    </m:r>
                                    <m:r>
                                      <a:rPr lang="en-US" sz="2800" b="0" i="1" smtClean="0">
                                        <a:latin typeface="Cambria Math" panose="02040503050406030204" pitchFamily="18" charset="0"/>
                                      </a:rPr>
                                      <m:t>𝐿</m:t>
                                    </m:r>
                                  </m:sub>
                                </m:sSub>
                              </m:e>
                            </m:mr>
                            <m:mr>
                              <m:e>
                                <m:sSub>
                                  <m:sSubPr>
                                    <m:ctrlPr>
                                      <a:rPr lang="en-US" sz="2800" i="1">
                                        <a:latin typeface="Cambria Math" panose="02040503050406030204" pitchFamily="18" charset="0"/>
                                      </a:rPr>
                                    </m:ctrlPr>
                                  </m:sSubPr>
                                  <m:e>
                                    <m:r>
                                      <m:rPr>
                                        <m:sty m:val="p"/>
                                      </m:rPr>
                                      <a:rPr lang="el-GR" sz="2800" i="1">
                                        <a:latin typeface="Cambria Math" panose="02040503050406030204" pitchFamily="18" charset="0"/>
                                      </a:rPr>
                                      <m:t>β</m:t>
                                    </m:r>
                                  </m:e>
                                  <m:sub>
                                    <m:r>
                                      <a:rPr lang="en-US" sz="2800" i="1">
                                        <a:latin typeface="Cambria Math" panose="02040503050406030204" pitchFamily="18" charset="0"/>
                                      </a:rPr>
                                      <m:t>𝐿𝐻</m:t>
                                    </m:r>
                                  </m:sub>
                                </m:sSub>
                              </m:e>
                              <m:e>
                                <m:sSub>
                                  <m:sSubPr>
                                    <m:ctrlPr>
                                      <a:rPr lang="en-US" sz="2800" i="1">
                                        <a:latin typeface="Cambria Math" panose="02040503050406030204" pitchFamily="18" charset="0"/>
                                      </a:rPr>
                                    </m:ctrlPr>
                                  </m:sSubPr>
                                  <m:e>
                                    <m:r>
                                      <m:rPr>
                                        <m:sty m:val="p"/>
                                      </m:rPr>
                                      <a:rPr lang="el-GR" sz="2800" i="1">
                                        <a:latin typeface="Cambria Math" panose="02040503050406030204" pitchFamily="18" charset="0"/>
                                      </a:rPr>
                                      <m:t>β</m:t>
                                    </m:r>
                                  </m:e>
                                  <m:sub>
                                    <m:r>
                                      <a:rPr lang="en-US" sz="2800" i="1">
                                        <a:latin typeface="Cambria Math" panose="02040503050406030204" pitchFamily="18" charset="0"/>
                                      </a:rPr>
                                      <m:t>𝐿𝐿</m:t>
                                    </m:r>
                                  </m:sub>
                                </m:sSub>
                              </m:e>
                            </m:mr>
                          </m:m>
                        </m:e>
                      </m:d>
                    </m:oMath>
                  </m:oMathPara>
                </a14:m>
                <a:endParaRPr lang="en-US" sz="2800" b="1" dirty="0">
                  <a:latin typeface="+mj-lt"/>
                </a:endParaRPr>
              </a:p>
              <a:p>
                <a:endParaRPr lang="en-US" sz="2800" b="1" dirty="0">
                  <a:latin typeface="+mj-lt"/>
                </a:endParaRPr>
              </a:p>
              <a:p>
                <a:r>
                  <a:rPr lang="en-US" sz="2800" b="1" dirty="0">
                    <a:latin typeface="+mj-lt"/>
                  </a:rPr>
                  <a:t>In general a risk group is “higher” risk because:</a:t>
                </a:r>
              </a:p>
              <a:p>
                <a:pPr/>
                <a14:m>
                  <m:oMathPara xmlns:m="http://schemas.openxmlformats.org/officeDocument/2006/math">
                    <m:oMathParaPr>
                      <m:jc m:val="centerGroup"/>
                    </m:oMathParaPr>
                    <m:oMath xmlns:m="http://schemas.openxmlformats.org/officeDocument/2006/math">
                      <m:sSub>
                        <m:sSubPr>
                          <m:ctrlPr>
                            <a:rPr lang="en-US" sz="2800" i="1">
                              <a:latin typeface="Cambria Math" panose="02040503050406030204" pitchFamily="18" charset="0"/>
                            </a:rPr>
                          </m:ctrlPr>
                        </m:sSubPr>
                        <m:e>
                          <m:r>
                            <m:rPr>
                              <m:sty m:val="p"/>
                            </m:rPr>
                            <a:rPr lang="el-GR" sz="2800" i="1">
                              <a:latin typeface="Cambria Math" panose="02040503050406030204" pitchFamily="18" charset="0"/>
                            </a:rPr>
                            <m:t>β</m:t>
                          </m:r>
                        </m:e>
                        <m:sub>
                          <m:r>
                            <a:rPr lang="en-US" sz="2800" i="1">
                              <a:latin typeface="Cambria Math" panose="02040503050406030204" pitchFamily="18" charset="0"/>
                            </a:rPr>
                            <m:t>𝐻𝐻</m:t>
                          </m:r>
                        </m:sub>
                      </m:sSub>
                      <m:r>
                        <a:rPr lang="en-US" sz="2800" b="0" i="1" smtClean="0">
                          <a:latin typeface="Cambria Math" panose="02040503050406030204" pitchFamily="18" charset="0"/>
                        </a:rPr>
                        <m:t>+</m:t>
                      </m:r>
                      <m:sSub>
                        <m:sSubPr>
                          <m:ctrlPr>
                            <a:rPr lang="en-US" sz="2800" i="1">
                              <a:latin typeface="Cambria Math" panose="02040503050406030204" pitchFamily="18" charset="0"/>
                            </a:rPr>
                          </m:ctrlPr>
                        </m:sSubPr>
                        <m:e>
                          <m:r>
                            <m:rPr>
                              <m:sty m:val="p"/>
                            </m:rPr>
                            <a:rPr lang="el-GR" sz="2800" i="1">
                              <a:latin typeface="Cambria Math" panose="02040503050406030204" pitchFamily="18" charset="0"/>
                            </a:rPr>
                            <m:t>β</m:t>
                          </m:r>
                        </m:e>
                        <m:sub>
                          <m:r>
                            <a:rPr lang="en-US" sz="2800" i="1">
                              <a:latin typeface="Cambria Math" panose="02040503050406030204" pitchFamily="18" charset="0"/>
                            </a:rPr>
                            <m:t>𝐻</m:t>
                          </m:r>
                          <m:r>
                            <a:rPr lang="en-US" sz="2800" b="0" i="1" smtClean="0">
                              <a:latin typeface="Cambria Math" panose="02040503050406030204" pitchFamily="18" charset="0"/>
                            </a:rPr>
                            <m:t>𝐿</m:t>
                          </m:r>
                        </m:sub>
                      </m:sSub>
                      <m:r>
                        <a:rPr lang="en-US" sz="2800" i="1" smtClean="0">
                          <a:latin typeface="Cambria Math" panose="02040503050406030204" pitchFamily="18" charset="0"/>
                          <a:ea typeface="Cambria Math" panose="02040503050406030204" pitchFamily="18" charset="0"/>
                        </a:rPr>
                        <m:t>&gt;</m:t>
                      </m:r>
                      <m:sSub>
                        <m:sSubPr>
                          <m:ctrlPr>
                            <a:rPr lang="en-US" sz="2800" i="1">
                              <a:latin typeface="Cambria Math" panose="02040503050406030204" pitchFamily="18" charset="0"/>
                            </a:rPr>
                          </m:ctrlPr>
                        </m:sSubPr>
                        <m:e>
                          <m:r>
                            <m:rPr>
                              <m:sty m:val="p"/>
                            </m:rPr>
                            <a:rPr lang="el-GR" sz="2800" i="1">
                              <a:latin typeface="Cambria Math" panose="02040503050406030204" pitchFamily="18" charset="0"/>
                            </a:rPr>
                            <m:t>β</m:t>
                          </m:r>
                        </m:e>
                        <m:sub>
                          <m:r>
                            <a:rPr lang="en-US" sz="2800" b="0" i="1" smtClean="0">
                              <a:latin typeface="Cambria Math" panose="02040503050406030204" pitchFamily="18" charset="0"/>
                            </a:rPr>
                            <m:t>𝐿𝐿</m:t>
                          </m:r>
                        </m:sub>
                      </m:sSub>
                      <m:r>
                        <a:rPr lang="en-US" sz="2800" i="1">
                          <a:latin typeface="Cambria Math" panose="02040503050406030204" pitchFamily="18" charset="0"/>
                        </a:rPr>
                        <m:t>+</m:t>
                      </m:r>
                      <m:sSub>
                        <m:sSubPr>
                          <m:ctrlPr>
                            <a:rPr lang="en-US" sz="2800" i="1">
                              <a:latin typeface="Cambria Math" panose="02040503050406030204" pitchFamily="18" charset="0"/>
                            </a:rPr>
                          </m:ctrlPr>
                        </m:sSubPr>
                        <m:e>
                          <m:r>
                            <m:rPr>
                              <m:sty m:val="p"/>
                            </m:rPr>
                            <a:rPr lang="el-GR" sz="2800" i="1">
                              <a:latin typeface="Cambria Math" panose="02040503050406030204" pitchFamily="18" charset="0"/>
                            </a:rPr>
                            <m:t>β</m:t>
                          </m:r>
                        </m:e>
                        <m:sub>
                          <m:r>
                            <a:rPr lang="en-US" sz="2800" b="0" i="1" smtClean="0">
                              <a:latin typeface="Cambria Math" panose="02040503050406030204" pitchFamily="18" charset="0"/>
                            </a:rPr>
                            <m:t>𝐿𝐻</m:t>
                          </m:r>
                        </m:sub>
                      </m:sSub>
                    </m:oMath>
                  </m:oMathPara>
                </a14:m>
                <a:endParaRPr lang="en-US" sz="2800" b="1" dirty="0">
                  <a:latin typeface="+mj-lt"/>
                </a:endParaRPr>
              </a:p>
              <a:p>
                <a:endParaRPr lang="en-US" sz="2800" b="1" dirty="0">
                  <a:latin typeface="+mj-lt"/>
                </a:endParaRPr>
              </a:p>
              <a:p>
                <a:r>
                  <a:rPr lang="en-US" sz="2800" b="1" dirty="0">
                    <a:latin typeface="+mj-lt"/>
                  </a:rPr>
                  <a:t>Assortative (non-homogenous mixing)</a:t>
                </a:r>
              </a:p>
              <a:p>
                <a:pPr/>
                <a14:m>
                  <m:oMathPara xmlns:m="http://schemas.openxmlformats.org/officeDocument/2006/math">
                    <m:oMathParaPr>
                      <m:jc m:val="centerGroup"/>
                    </m:oMathParaPr>
                    <m:oMath xmlns:m="http://schemas.openxmlformats.org/officeDocument/2006/math">
                      <m:sSub>
                        <m:sSubPr>
                          <m:ctrlPr>
                            <a:rPr lang="en-US" sz="2800" i="1">
                              <a:latin typeface="Cambria Math" panose="02040503050406030204" pitchFamily="18" charset="0"/>
                            </a:rPr>
                          </m:ctrlPr>
                        </m:sSubPr>
                        <m:e>
                          <m:r>
                            <m:rPr>
                              <m:sty m:val="p"/>
                            </m:rPr>
                            <a:rPr lang="el-GR" sz="2800" i="1">
                              <a:latin typeface="Cambria Math" panose="02040503050406030204" pitchFamily="18" charset="0"/>
                            </a:rPr>
                            <m:t>β</m:t>
                          </m:r>
                        </m:e>
                        <m:sub>
                          <m:r>
                            <a:rPr lang="en-US" sz="2800" i="1">
                              <a:latin typeface="Cambria Math" panose="02040503050406030204" pitchFamily="18" charset="0"/>
                            </a:rPr>
                            <m:t>𝐻𝐻</m:t>
                          </m:r>
                        </m:sub>
                      </m:sSub>
                      <m:r>
                        <a:rPr lang="en-US" sz="2800" i="1">
                          <a:latin typeface="Cambria Math" panose="02040503050406030204" pitchFamily="18" charset="0"/>
                          <a:ea typeface="Cambria Math" panose="02040503050406030204" pitchFamily="18" charset="0"/>
                        </a:rPr>
                        <m:t>&gt;</m:t>
                      </m:r>
                      <m:sSub>
                        <m:sSubPr>
                          <m:ctrlPr>
                            <a:rPr lang="en-US" sz="2800" i="1">
                              <a:latin typeface="Cambria Math" panose="02040503050406030204" pitchFamily="18" charset="0"/>
                            </a:rPr>
                          </m:ctrlPr>
                        </m:sSubPr>
                        <m:e>
                          <m:r>
                            <m:rPr>
                              <m:sty m:val="p"/>
                            </m:rPr>
                            <a:rPr lang="el-GR" sz="2800" i="1">
                              <a:latin typeface="Cambria Math" panose="02040503050406030204" pitchFamily="18" charset="0"/>
                            </a:rPr>
                            <m:t>β</m:t>
                          </m:r>
                        </m:e>
                        <m:sub>
                          <m:r>
                            <a:rPr lang="en-US" sz="2800" i="1">
                              <a:latin typeface="Cambria Math" panose="02040503050406030204" pitchFamily="18" charset="0"/>
                            </a:rPr>
                            <m:t>𝐻𝐿</m:t>
                          </m:r>
                        </m:sub>
                      </m:sSub>
                      <m:r>
                        <a:rPr lang="en-US" sz="2800" b="0" i="1" smtClean="0">
                          <a:latin typeface="Cambria Math" panose="02040503050406030204" pitchFamily="18" charset="0"/>
                        </a:rPr>
                        <m:t> </m:t>
                      </m:r>
                      <m:r>
                        <a:rPr lang="en-US" sz="2800" b="0" i="1" smtClean="0">
                          <a:latin typeface="Cambria Math" panose="02040503050406030204" pitchFamily="18" charset="0"/>
                        </a:rPr>
                        <m:t>𝑎𝑛𝑑</m:t>
                      </m:r>
                      <m:r>
                        <a:rPr lang="en-US" sz="2800" b="0" i="1" smtClean="0">
                          <a:latin typeface="Cambria Math" panose="02040503050406030204" pitchFamily="18" charset="0"/>
                        </a:rPr>
                        <m:t> </m:t>
                      </m:r>
                      <m:sSub>
                        <m:sSubPr>
                          <m:ctrlPr>
                            <a:rPr lang="en-US" sz="2800" i="1">
                              <a:latin typeface="Cambria Math" panose="02040503050406030204" pitchFamily="18" charset="0"/>
                            </a:rPr>
                          </m:ctrlPr>
                        </m:sSubPr>
                        <m:e>
                          <m:r>
                            <m:rPr>
                              <m:sty m:val="p"/>
                            </m:rPr>
                            <a:rPr lang="el-GR" sz="2800" i="1">
                              <a:latin typeface="Cambria Math" panose="02040503050406030204" pitchFamily="18" charset="0"/>
                            </a:rPr>
                            <m:t>β</m:t>
                          </m:r>
                        </m:e>
                        <m:sub>
                          <m:r>
                            <a:rPr lang="en-US" sz="2800" i="1">
                              <a:latin typeface="Cambria Math" panose="02040503050406030204" pitchFamily="18" charset="0"/>
                            </a:rPr>
                            <m:t>𝐿𝐿</m:t>
                          </m:r>
                        </m:sub>
                      </m:sSub>
                      <m:r>
                        <a:rPr lang="en-US" sz="2800" b="0" i="1" smtClean="0">
                          <a:latin typeface="Cambria Math" panose="02040503050406030204" pitchFamily="18" charset="0"/>
                        </a:rPr>
                        <m:t>&gt;</m:t>
                      </m:r>
                      <m:sSub>
                        <m:sSubPr>
                          <m:ctrlPr>
                            <a:rPr lang="en-US" sz="2800" i="1">
                              <a:latin typeface="Cambria Math" panose="02040503050406030204" pitchFamily="18" charset="0"/>
                            </a:rPr>
                          </m:ctrlPr>
                        </m:sSubPr>
                        <m:e>
                          <m:r>
                            <m:rPr>
                              <m:sty m:val="p"/>
                            </m:rPr>
                            <a:rPr lang="el-GR" sz="2800" i="1">
                              <a:latin typeface="Cambria Math" panose="02040503050406030204" pitchFamily="18" charset="0"/>
                            </a:rPr>
                            <m:t>β</m:t>
                          </m:r>
                        </m:e>
                        <m:sub>
                          <m:r>
                            <a:rPr lang="en-US" sz="2800" i="1">
                              <a:latin typeface="Cambria Math" panose="02040503050406030204" pitchFamily="18" charset="0"/>
                            </a:rPr>
                            <m:t>𝐿𝐻</m:t>
                          </m:r>
                        </m:sub>
                      </m:sSub>
                    </m:oMath>
                  </m:oMathPara>
                </a14:m>
                <a:endParaRPr lang="en-US" sz="2800" b="1" dirty="0">
                  <a:latin typeface="+mj-lt"/>
                </a:endParaRPr>
              </a:p>
              <a:p>
                <a:endParaRPr lang="en-US" sz="2800" b="1" dirty="0">
                  <a:latin typeface="+mj-lt"/>
                </a:endParaRPr>
              </a:p>
              <a:p>
                <a:r>
                  <a:rPr lang="en-US" sz="2800" b="1" dirty="0">
                    <a:latin typeface="+mj-lt"/>
                  </a:rPr>
                  <a:t>If likelihood of </a:t>
                </a:r>
                <a:r>
                  <a:rPr lang="en-US" sz="2800" b="1" dirty="0" err="1">
                    <a:latin typeface="+mj-lt"/>
                  </a:rPr>
                  <a:t>infection|contact</a:t>
                </a:r>
                <a:r>
                  <a:rPr lang="en-US" sz="2800" b="1" dirty="0">
                    <a:latin typeface="+mj-lt"/>
                  </a:rPr>
                  <a:t> same</a:t>
                </a:r>
              </a:p>
              <a:p>
                <a:pPr algn="ctr"/>
                <a14:m>
                  <m:oMath xmlns:m="http://schemas.openxmlformats.org/officeDocument/2006/math">
                    <m:sSub>
                      <m:sSubPr>
                        <m:ctrlPr>
                          <a:rPr lang="en-US" sz="2800" i="1">
                            <a:latin typeface="Cambria Math" panose="02040503050406030204" pitchFamily="18" charset="0"/>
                          </a:rPr>
                        </m:ctrlPr>
                      </m:sSubPr>
                      <m:e>
                        <m:r>
                          <m:rPr>
                            <m:sty m:val="p"/>
                          </m:rPr>
                          <a:rPr lang="el-GR" sz="2800" i="1">
                            <a:latin typeface="Cambria Math" panose="02040503050406030204" pitchFamily="18" charset="0"/>
                          </a:rPr>
                          <m:t>β</m:t>
                        </m:r>
                      </m:e>
                      <m:sub>
                        <m:r>
                          <a:rPr lang="en-US" sz="2800" i="1">
                            <a:latin typeface="Cambria Math" panose="02040503050406030204" pitchFamily="18" charset="0"/>
                          </a:rPr>
                          <m:t>𝐻𝐿</m:t>
                        </m:r>
                      </m:sub>
                    </m:sSub>
                    <m:r>
                      <a:rPr lang="en-US" sz="2800" b="0" i="1" smtClean="0">
                        <a:latin typeface="Cambria Math" panose="02040503050406030204" pitchFamily="18" charset="0"/>
                      </a:rPr>
                      <m:t>=</m:t>
                    </m:r>
                    <m:sSub>
                      <m:sSubPr>
                        <m:ctrlPr>
                          <a:rPr lang="en-US" sz="2800" i="1">
                            <a:latin typeface="Cambria Math" panose="02040503050406030204" pitchFamily="18" charset="0"/>
                          </a:rPr>
                        </m:ctrlPr>
                      </m:sSubPr>
                      <m:e>
                        <m:r>
                          <m:rPr>
                            <m:sty m:val="p"/>
                          </m:rPr>
                          <a:rPr lang="el-GR" sz="2800" i="1">
                            <a:latin typeface="Cambria Math" panose="02040503050406030204" pitchFamily="18" charset="0"/>
                          </a:rPr>
                          <m:t>β</m:t>
                        </m:r>
                      </m:e>
                      <m:sub>
                        <m:r>
                          <a:rPr lang="en-US" sz="2800" i="1">
                            <a:latin typeface="Cambria Math" panose="02040503050406030204" pitchFamily="18" charset="0"/>
                          </a:rPr>
                          <m:t>𝐿𝐻</m:t>
                        </m:r>
                      </m:sub>
                    </m:sSub>
                  </m:oMath>
                </a14:m>
                <a:r>
                  <a:rPr lang="en-US" sz="2800" b="1" dirty="0">
                    <a:latin typeface="+mj-lt"/>
                  </a:rPr>
                  <a:t> =&gt; symmetry</a:t>
                </a:r>
              </a:p>
            </p:txBody>
          </p:sp>
        </mc:Choice>
        <mc:Fallback xmlns="">
          <p:sp>
            <p:nvSpPr>
              <p:cNvPr id="27" name="TextBox 26">
                <a:extLst>
                  <a:ext uri="{FF2B5EF4-FFF2-40B4-BE49-F238E27FC236}">
                    <a16:creationId xmlns:a16="http://schemas.microsoft.com/office/drawing/2014/main" id="{A6EE22E6-374A-419A-BFCD-89E2FB09F96C}"/>
                  </a:ext>
                </a:extLst>
              </p:cNvPr>
              <p:cNvSpPr txBox="1">
                <a:spLocks noRot="1" noChangeAspect="1" noMove="1" noResize="1" noEditPoints="1" noAdjustHandles="1" noChangeArrowheads="1" noChangeShapeType="1" noTextEdit="1"/>
              </p:cNvSpPr>
              <p:nvPr/>
            </p:nvSpPr>
            <p:spPr>
              <a:xfrm>
                <a:off x="2825619" y="1219200"/>
                <a:ext cx="6318381" cy="5654177"/>
              </a:xfrm>
              <a:prstGeom prst="rect">
                <a:avLst/>
              </a:prstGeom>
              <a:blipFill>
                <a:blip r:embed="rId3"/>
                <a:stretch>
                  <a:fillRect l="-2027" t="-970" b="-2047"/>
                </a:stretch>
              </a:blipFill>
            </p:spPr>
            <p:txBody>
              <a:bodyPr/>
              <a:lstStyle/>
              <a:p>
                <a:r>
                  <a:rPr lang="en-US">
                    <a:noFill/>
                  </a:rPr>
                  <a:t> </a:t>
                </a:r>
              </a:p>
            </p:txBody>
          </p:sp>
        </mc:Fallback>
      </mc:AlternateContent>
    </p:spTree>
    <p:extLst>
      <p:ext uri="{BB962C8B-B14F-4D97-AF65-F5344CB8AC3E}">
        <p14:creationId xmlns:p14="http://schemas.microsoft.com/office/powerpoint/2010/main" val="3610936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7">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7">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58505-DF39-4D6E-BE41-657F1AEF84A4}"/>
              </a:ext>
            </a:extLst>
          </p:cNvPr>
          <p:cNvSpPr>
            <a:spLocks noGrp="1"/>
          </p:cNvSpPr>
          <p:nvPr>
            <p:ph type="title"/>
          </p:nvPr>
        </p:nvSpPr>
        <p:spPr/>
        <p:txBody>
          <a:bodyPr/>
          <a:lstStyle/>
          <a:p>
            <a:r>
              <a:rPr lang="en-US" b="1" dirty="0"/>
              <a:t>Implications of Risk Stratification</a:t>
            </a:r>
          </a:p>
        </p:txBody>
      </p:sp>
      <p:sp>
        <p:nvSpPr>
          <p:cNvPr id="4" name="Rectangle 3">
            <a:extLst>
              <a:ext uri="{FF2B5EF4-FFF2-40B4-BE49-F238E27FC236}">
                <a16:creationId xmlns:a16="http://schemas.microsoft.com/office/drawing/2014/main" id="{79FEE608-B4E9-4E73-9697-98EA95578451}"/>
              </a:ext>
            </a:extLst>
          </p:cNvPr>
          <p:cNvSpPr/>
          <p:nvPr/>
        </p:nvSpPr>
        <p:spPr>
          <a:xfrm>
            <a:off x="2645375" y="2133600"/>
            <a:ext cx="1066785"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t>S</a:t>
            </a:r>
            <a:r>
              <a:rPr lang="en-US" sz="6000" b="1" baseline="-25000" dirty="0"/>
              <a:t>L</a:t>
            </a:r>
            <a:endParaRPr lang="en-US" b="1" baseline="-25000" dirty="0"/>
          </a:p>
        </p:txBody>
      </p:sp>
      <p:sp>
        <p:nvSpPr>
          <p:cNvPr id="5" name="Rectangle 4">
            <a:extLst>
              <a:ext uri="{FF2B5EF4-FFF2-40B4-BE49-F238E27FC236}">
                <a16:creationId xmlns:a16="http://schemas.microsoft.com/office/drawing/2014/main" id="{4F8ACB53-8357-4E77-876B-EC2D37FE87D8}"/>
              </a:ext>
            </a:extLst>
          </p:cNvPr>
          <p:cNvSpPr/>
          <p:nvPr/>
        </p:nvSpPr>
        <p:spPr>
          <a:xfrm>
            <a:off x="5105400" y="2132766"/>
            <a:ext cx="1066785" cy="990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6000" b="1" dirty="0"/>
              <a:t>I</a:t>
            </a:r>
            <a:r>
              <a:rPr lang="en-US" sz="6000" b="1" baseline="-25000" dirty="0"/>
              <a:t>L</a:t>
            </a:r>
            <a:endParaRPr lang="en-US" b="1" baseline="-25000" dirty="0"/>
          </a:p>
        </p:txBody>
      </p:sp>
      <p:cxnSp>
        <p:nvCxnSpPr>
          <p:cNvPr id="6" name="Straight Arrow Connector 5">
            <a:extLst>
              <a:ext uri="{FF2B5EF4-FFF2-40B4-BE49-F238E27FC236}">
                <a16:creationId xmlns:a16="http://schemas.microsoft.com/office/drawing/2014/main" id="{C867FBE8-332F-4A8F-9E69-EA41BF70E0D8}"/>
              </a:ext>
            </a:extLst>
          </p:cNvPr>
          <p:cNvCxnSpPr>
            <a:cxnSpLocks/>
            <a:stCxn id="4" idx="3"/>
            <a:endCxn id="5" idx="1"/>
          </p:cNvCxnSpPr>
          <p:nvPr/>
        </p:nvCxnSpPr>
        <p:spPr>
          <a:xfrm flipV="1">
            <a:off x="3712160" y="2628066"/>
            <a:ext cx="1393240" cy="83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D37D76DB-9DB7-4A34-B17F-651508255F7E}"/>
              </a:ext>
            </a:extLst>
          </p:cNvPr>
          <p:cNvSpPr/>
          <p:nvPr/>
        </p:nvSpPr>
        <p:spPr>
          <a:xfrm>
            <a:off x="4155345" y="2542580"/>
            <a:ext cx="506870" cy="523220"/>
          </a:xfrm>
          <a:prstGeom prst="rect">
            <a:avLst/>
          </a:prstGeom>
        </p:spPr>
        <p:txBody>
          <a:bodyPr wrap="none">
            <a:spAutoFit/>
          </a:bodyPr>
          <a:lstStyle/>
          <a:p>
            <a:r>
              <a:rPr lang="en-US" sz="2800" b="1" i="1" dirty="0"/>
              <a:t>βI</a:t>
            </a:r>
            <a:endParaRPr lang="en-US" dirty="0"/>
          </a:p>
        </p:txBody>
      </p:sp>
      <p:sp>
        <p:nvSpPr>
          <p:cNvPr id="8" name="Rectangle 7">
            <a:extLst>
              <a:ext uri="{FF2B5EF4-FFF2-40B4-BE49-F238E27FC236}">
                <a16:creationId xmlns:a16="http://schemas.microsoft.com/office/drawing/2014/main" id="{C9AD3709-2A1F-4A6E-BB42-9235F22C1007}"/>
              </a:ext>
            </a:extLst>
          </p:cNvPr>
          <p:cNvSpPr/>
          <p:nvPr/>
        </p:nvSpPr>
        <p:spPr>
          <a:xfrm>
            <a:off x="4290434" y="1377524"/>
            <a:ext cx="385042" cy="523220"/>
          </a:xfrm>
          <a:prstGeom prst="rect">
            <a:avLst/>
          </a:prstGeom>
        </p:spPr>
        <p:txBody>
          <a:bodyPr wrap="none">
            <a:spAutoFit/>
          </a:bodyPr>
          <a:lstStyle/>
          <a:p>
            <a:r>
              <a:rPr lang="el-GR" sz="2800" b="1" i="1" dirty="0"/>
              <a:t>γ</a:t>
            </a:r>
            <a:endParaRPr lang="en-US" dirty="0"/>
          </a:p>
        </p:txBody>
      </p:sp>
      <p:cxnSp>
        <p:nvCxnSpPr>
          <p:cNvPr id="9" name="Connector: Elbow 8">
            <a:extLst>
              <a:ext uri="{FF2B5EF4-FFF2-40B4-BE49-F238E27FC236}">
                <a16:creationId xmlns:a16="http://schemas.microsoft.com/office/drawing/2014/main" id="{A17273B2-3B21-472B-BF6F-2F586AA47912}"/>
              </a:ext>
            </a:extLst>
          </p:cNvPr>
          <p:cNvCxnSpPr>
            <a:cxnSpLocks/>
            <a:stCxn id="5" idx="3"/>
            <a:endCxn id="4" idx="0"/>
          </p:cNvCxnSpPr>
          <p:nvPr/>
        </p:nvCxnSpPr>
        <p:spPr>
          <a:xfrm flipH="1" flipV="1">
            <a:off x="3178768" y="2133600"/>
            <a:ext cx="2993417" cy="494466"/>
          </a:xfrm>
          <a:prstGeom prst="bentConnector4">
            <a:avLst>
              <a:gd name="adj1" fmla="val -7637"/>
              <a:gd name="adj2" fmla="val 146400"/>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ADFFB4E7-908E-4D0C-AC13-6D096F157B52}"/>
              </a:ext>
            </a:extLst>
          </p:cNvPr>
          <p:cNvSpPr/>
          <p:nvPr/>
        </p:nvSpPr>
        <p:spPr>
          <a:xfrm>
            <a:off x="2645375" y="4249430"/>
            <a:ext cx="1066785"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t>S</a:t>
            </a:r>
            <a:r>
              <a:rPr lang="en-US" sz="6000" b="1" baseline="-25000" dirty="0"/>
              <a:t>H</a:t>
            </a:r>
          </a:p>
        </p:txBody>
      </p:sp>
      <p:sp>
        <p:nvSpPr>
          <p:cNvPr id="11" name="Rectangle 10">
            <a:extLst>
              <a:ext uri="{FF2B5EF4-FFF2-40B4-BE49-F238E27FC236}">
                <a16:creationId xmlns:a16="http://schemas.microsoft.com/office/drawing/2014/main" id="{568738EF-F297-452E-BA39-1CB410BC47AD}"/>
              </a:ext>
            </a:extLst>
          </p:cNvPr>
          <p:cNvSpPr/>
          <p:nvPr/>
        </p:nvSpPr>
        <p:spPr>
          <a:xfrm>
            <a:off x="5105400" y="4248596"/>
            <a:ext cx="1066785" cy="990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6000" b="1" dirty="0"/>
              <a:t>I</a:t>
            </a:r>
            <a:r>
              <a:rPr lang="en-US" sz="6000" b="1" baseline="-25000" dirty="0"/>
              <a:t>H</a:t>
            </a:r>
          </a:p>
        </p:txBody>
      </p:sp>
      <p:cxnSp>
        <p:nvCxnSpPr>
          <p:cNvPr id="12" name="Straight Arrow Connector 11">
            <a:extLst>
              <a:ext uri="{FF2B5EF4-FFF2-40B4-BE49-F238E27FC236}">
                <a16:creationId xmlns:a16="http://schemas.microsoft.com/office/drawing/2014/main" id="{E6095BA2-CDA9-442C-9551-9ABC2AC39F42}"/>
              </a:ext>
            </a:extLst>
          </p:cNvPr>
          <p:cNvCxnSpPr>
            <a:cxnSpLocks/>
            <a:stCxn id="10" idx="3"/>
            <a:endCxn id="11" idx="1"/>
          </p:cNvCxnSpPr>
          <p:nvPr/>
        </p:nvCxnSpPr>
        <p:spPr>
          <a:xfrm flipV="1">
            <a:off x="3712160" y="4743896"/>
            <a:ext cx="1393240" cy="83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661F0833-E5F4-418F-8B83-C9880EAB07C9}"/>
              </a:ext>
            </a:extLst>
          </p:cNvPr>
          <p:cNvSpPr/>
          <p:nvPr/>
        </p:nvSpPr>
        <p:spPr>
          <a:xfrm>
            <a:off x="4191000" y="4263836"/>
            <a:ext cx="506870" cy="523220"/>
          </a:xfrm>
          <a:prstGeom prst="rect">
            <a:avLst/>
          </a:prstGeom>
        </p:spPr>
        <p:txBody>
          <a:bodyPr wrap="square">
            <a:spAutoFit/>
          </a:bodyPr>
          <a:lstStyle/>
          <a:p>
            <a:r>
              <a:rPr lang="en-US" sz="2800" b="1" i="1" dirty="0"/>
              <a:t>βI</a:t>
            </a:r>
            <a:endParaRPr lang="en-US" dirty="0"/>
          </a:p>
        </p:txBody>
      </p:sp>
      <p:sp>
        <p:nvSpPr>
          <p:cNvPr id="14" name="Rectangle 13">
            <a:extLst>
              <a:ext uri="{FF2B5EF4-FFF2-40B4-BE49-F238E27FC236}">
                <a16:creationId xmlns:a16="http://schemas.microsoft.com/office/drawing/2014/main" id="{CE6416B1-D008-4A87-ADC6-9D3B5BD36CCA}"/>
              </a:ext>
            </a:extLst>
          </p:cNvPr>
          <p:cNvSpPr/>
          <p:nvPr/>
        </p:nvSpPr>
        <p:spPr>
          <a:xfrm>
            <a:off x="4251914" y="4963180"/>
            <a:ext cx="385042" cy="523220"/>
          </a:xfrm>
          <a:prstGeom prst="rect">
            <a:avLst/>
          </a:prstGeom>
        </p:spPr>
        <p:txBody>
          <a:bodyPr wrap="square">
            <a:spAutoFit/>
          </a:bodyPr>
          <a:lstStyle/>
          <a:p>
            <a:r>
              <a:rPr lang="el-GR" sz="2800" b="1" i="1" dirty="0"/>
              <a:t>γ</a:t>
            </a:r>
            <a:endParaRPr lang="en-US" dirty="0"/>
          </a:p>
        </p:txBody>
      </p:sp>
      <p:cxnSp>
        <p:nvCxnSpPr>
          <p:cNvPr id="15" name="Connector: Elbow 14">
            <a:extLst>
              <a:ext uri="{FF2B5EF4-FFF2-40B4-BE49-F238E27FC236}">
                <a16:creationId xmlns:a16="http://schemas.microsoft.com/office/drawing/2014/main" id="{5A4C9367-3F2E-4933-AC32-3873B8226ABE}"/>
              </a:ext>
            </a:extLst>
          </p:cNvPr>
          <p:cNvCxnSpPr>
            <a:cxnSpLocks/>
            <a:stCxn id="11" idx="3"/>
            <a:endCxn id="10" idx="2"/>
          </p:cNvCxnSpPr>
          <p:nvPr/>
        </p:nvCxnSpPr>
        <p:spPr>
          <a:xfrm flipH="1">
            <a:off x="3178768" y="4743896"/>
            <a:ext cx="2993417" cy="496134"/>
          </a:xfrm>
          <a:prstGeom prst="bentConnector4">
            <a:avLst>
              <a:gd name="adj1" fmla="val -7637"/>
              <a:gd name="adj2" fmla="val 146076"/>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Connector: Curved 15">
            <a:extLst>
              <a:ext uri="{FF2B5EF4-FFF2-40B4-BE49-F238E27FC236}">
                <a16:creationId xmlns:a16="http://schemas.microsoft.com/office/drawing/2014/main" id="{BF95852D-2E6A-4BF2-918C-AF2806B0676C}"/>
              </a:ext>
            </a:extLst>
          </p:cNvPr>
          <p:cNvCxnSpPr>
            <a:stCxn id="11" idx="0"/>
            <a:endCxn id="13" idx="0"/>
          </p:cNvCxnSpPr>
          <p:nvPr/>
        </p:nvCxnSpPr>
        <p:spPr>
          <a:xfrm rot="16200000" flipH="1" flipV="1">
            <a:off x="5033994" y="3659037"/>
            <a:ext cx="15240" cy="1194358"/>
          </a:xfrm>
          <a:prstGeom prst="curvedConnector3">
            <a:avLst>
              <a:gd name="adj1" fmla="val -1500000"/>
            </a:avLst>
          </a:prstGeom>
          <a:ln w="57150">
            <a:solidFill>
              <a:schemeClr val="accent6">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7" name="Connector: Curved 16">
            <a:extLst>
              <a:ext uri="{FF2B5EF4-FFF2-40B4-BE49-F238E27FC236}">
                <a16:creationId xmlns:a16="http://schemas.microsoft.com/office/drawing/2014/main" id="{5407B588-3079-46EC-B81C-FB8B2BB1EC31}"/>
              </a:ext>
            </a:extLst>
          </p:cNvPr>
          <p:cNvCxnSpPr>
            <a:cxnSpLocks/>
            <a:stCxn id="5" idx="2"/>
            <a:endCxn id="7" idx="2"/>
          </p:cNvCxnSpPr>
          <p:nvPr/>
        </p:nvCxnSpPr>
        <p:spPr>
          <a:xfrm rot="5400000" flipH="1">
            <a:off x="4995004" y="2479577"/>
            <a:ext cx="57566" cy="1230013"/>
          </a:xfrm>
          <a:prstGeom prst="curvedConnector3">
            <a:avLst>
              <a:gd name="adj1" fmla="val -397109"/>
            </a:avLst>
          </a:prstGeom>
          <a:ln w="57150">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8" name="Connector: Curved 17">
            <a:extLst>
              <a:ext uri="{FF2B5EF4-FFF2-40B4-BE49-F238E27FC236}">
                <a16:creationId xmlns:a16="http://schemas.microsoft.com/office/drawing/2014/main" id="{A3DBCCD7-768A-4FCE-8C43-FD0B4FBA1DCF}"/>
              </a:ext>
            </a:extLst>
          </p:cNvPr>
          <p:cNvCxnSpPr>
            <a:stCxn id="11" idx="0"/>
            <a:endCxn id="7" idx="2"/>
          </p:cNvCxnSpPr>
          <p:nvPr/>
        </p:nvCxnSpPr>
        <p:spPr>
          <a:xfrm rot="16200000" flipV="1">
            <a:off x="4432389" y="3042191"/>
            <a:ext cx="1182796" cy="1230013"/>
          </a:xfrm>
          <a:prstGeom prst="curvedConnector3">
            <a:avLst/>
          </a:prstGeom>
          <a:ln w="76200">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9" name="Connector: Curved 18">
            <a:extLst>
              <a:ext uri="{FF2B5EF4-FFF2-40B4-BE49-F238E27FC236}">
                <a16:creationId xmlns:a16="http://schemas.microsoft.com/office/drawing/2014/main" id="{AF070DAD-C2A9-49E2-A90E-A3EABBFEADC2}"/>
              </a:ext>
            </a:extLst>
          </p:cNvPr>
          <p:cNvCxnSpPr>
            <a:cxnSpLocks/>
            <a:stCxn id="5" idx="2"/>
            <a:endCxn id="13" idx="0"/>
          </p:cNvCxnSpPr>
          <p:nvPr/>
        </p:nvCxnSpPr>
        <p:spPr>
          <a:xfrm rot="5400000">
            <a:off x="4471379" y="3096422"/>
            <a:ext cx="1140470" cy="1194358"/>
          </a:xfrm>
          <a:prstGeom prst="curvedConnector3">
            <a:avLst>
              <a:gd name="adj1" fmla="val 50000"/>
            </a:avLst>
          </a:prstGeom>
          <a:ln w="76200">
            <a:solidFill>
              <a:schemeClr val="accent5">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A68C040A-74D7-4AF7-879E-97AF1999CB57}"/>
              </a:ext>
            </a:extLst>
          </p:cNvPr>
          <p:cNvSpPr txBox="1"/>
          <p:nvPr/>
        </p:nvSpPr>
        <p:spPr>
          <a:xfrm>
            <a:off x="533400" y="5752365"/>
            <a:ext cx="6096000" cy="830997"/>
          </a:xfrm>
          <a:prstGeom prst="rect">
            <a:avLst/>
          </a:prstGeom>
          <a:noFill/>
        </p:spPr>
        <p:txBody>
          <a:bodyPr wrap="square" rtlCol="0">
            <a:spAutoFit/>
          </a:bodyPr>
          <a:lstStyle/>
          <a:p>
            <a:r>
              <a:rPr lang="en-US" sz="2400" b="1" dirty="0">
                <a:latin typeface="+mj-lt"/>
              </a:rPr>
              <a:t>Imagine we have our model but without the interactions across the groups</a:t>
            </a:r>
          </a:p>
        </p:txBody>
      </p:sp>
      <mc:AlternateContent xmlns:mc="http://schemas.openxmlformats.org/markup-compatibility/2006" xmlns:a14="http://schemas.microsoft.com/office/drawing/2010/main">
        <mc:Choice Requires="a14">
          <p:sp>
            <p:nvSpPr>
              <p:cNvPr id="21" name="Rectangle 20">
                <a:extLst>
                  <a:ext uri="{FF2B5EF4-FFF2-40B4-BE49-F238E27FC236}">
                    <a16:creationId xmlns:a16="http://schemas.microsoft.com/office/drawing/2014/main" id="{D44E0E7E-D2D5-474B-B801-984618E58852}"/>
                  </a:ext>
                </a:extLst>
              </p:cNvPr>
              <p:cNvSpPr/>
              <p:nvPr/>
            </p:nvSpPr>
            <p:spPr>
              <a:xfrm>
                <a:off x="6477000" y="5828122"/>
                <a:ext cx="2344466" cy="679481"/>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l-GR" sz="2000" b="1" i="1" smtClean="0">
                          <a:latin typeface="Cambria Math" panose="02040503050406030204" pitchFamily="18" charset="0"/>
                        </a:rPr>
                        <m:t>𝜷</m:t>
                      </m:r>
                      <m:r>
                        <a:rPr lang="en-US" sz="2000" i="1">
                          <a:latin typeface="Cambria Math" panose="02040503050406030204" pitchFamily="18" charset="0"/>
                        </a:rPr>
                        <m:t>=</m:t>
                      </m:r>
                      <m:d>
                        <m:dPr>
                          <m:ctrlPr>
                            <a:rPr lang="en-US" sz="2000" i="1">
                              <a:latin typeface="Cambria Math" panose="02040503050406030204" pitchFamily="18" charset="0"/>
                            </a:rPr>
                          </m:ctrlPr>
                        </m:dPr>
                        <m:e>
                          <m:m>
                            <m:mPr>
                              <m:mcs>
                                <m:mc>
                                  <m:mcPr>
                                    <m:count m:val="2"/>
                                    <m:mcJc m:val="center"/>
                                  </m:mcPr>
                                </m:mc>
                              </m:mcs>
                              <m:ctrlPr>
                                <a:rPr lang="en-US" sz="2000" i="1">
                                  <a:latin typeface="Cambria Math" panose="02040503050406030204" pitchFamily="18" charset="0"/>
                                </a:rPr>
                              </m:ctrlPr>
                            </m:mPr>
                            <m:mr>
                              <m:e>
                                <m:sSub>
                                  <m:sSubPr>
                                    <m:ctrlPr>
                                      <a:rPr lang="en-US" sz="2000" i="1">
                                        <a:latin typeface="Cambria Math" panose="02040503050406030204" pitchFamily="18" charset="0"/>
                                      </a:rPr>
                                    </m:ctrlPr>
                                  </m:sSubPr>
                                  <m:e>
                                    <m:r>
                                      <m:rPr>
                                        <m:sty m:val="p"/>
                                      </m:rPr>
                                      <a:rPr lang="el-GR" sz="2000" i="1">
                                        <a:latin typeface="Cambria Math" panose="02040503050406030204" pitchFamily="18" charset="0"/>
                                      </a:rPr>
                                      <m:t>β</m:t>
                                    </m:r>
                                  </m:e>
                                  <m:sub>
                                    <m:r>
                                      <a:rPr lang="en-US" sz="2000" i="1">
                                        <a:latin typeface="Cambria Math" panose="02040503050406030204" pitchFamily="18" charset="0"/>
                                      </a:rPr>
                                      <m:t>𝐻𝐻</m:t>
                                    </m:r>
                                  </m:sub>
                                </m:sSub>
                              </m:e>
                              <m:e>
                                <m:r>
                                  <a:rPr lang="en-US" sz="2000" b="0" i="1" smtClean="0">
                                    <a:latin typeface="Cambria Math" panose="02040503050406030204" pitchFamily="18" charset="0"/>
                                  </a:rPr>
                                  <m:t>0</m:t>
                                </m:r>
                              </m:e>
                            </m:mr>
                            <m:mr>
                              <m:e>
                                <m:r>
                                  <a:rPr lang="en-US" sz="2000" b="0" i="1" smtClean="0">
                                    <a:latin typeface="Cambria Math" panose="02040503050406030204" pitchFamily="18" charset="0"/>
                                  </a:rPr>
                                  <m:t>0</m:t>
                                </m:r>
                              </m:e>
                              <m:e>
                                <m:sSub>
                                  <m:sSubPr>
                                    <m:ctrlPr>
                                      <a:rPr lang="en-US" sz="2000" i="1">
                                        <a:latin typeface="Cambria Math" panose="02040503050406030204" pitchFamily="18" charset="0"/>
                                      </a:rPr>
                                    </m:ctrlPr>
                                  </m:sSubPr>
                                  <m:e>
                                    <m:r>
                                      <m:rPr>
                                        <m:sty m:val="p"/>
                                      </m:rPr>
                                      <a:rPr lang="el-GR" sz="2000" i="1">
                                        <a:latin typeface="Cambria Math" panose="02040503050406030204" pitchFamily="18" charset="0"/>
                                      </a:rPr>
                                      <m:t>β</m:t>
                                    </m:r>
                                  </m:e>
                                  <m:sub>
                                    <m:r>
                                      <a:rPr lang="en-US" sz="2000" i="1">
                                        <a:latin typeface="Cambria Math" panose="02040503050406030204" pitchFamily="18" charset="0"/>
                                      </a:rPr>
                                      <m:t>𝐿𝐿</m:t>
                                    </m:r>
                                  </m:sub>
                                </m:sSub>
                              </m:e>
                            </m:mr>
                          </m:m>
                        </m:e>
                      </m:d>
                    </m:oMath>
                  </m:oMathPara>
                </a14:m>
                <a:endParaRPr lang="en-US" dirty="0"/>
              </a:p>
            </p:txBody>
          </p:sp>
        </mc:Choice>
        <mc:Fallback xmlns="">
          <p:sp>
            <p:nvSpPr>
              <p:cNvPr id="21" name="Rectangle 20">
                <a:extLst>
                  <a:ext uri="{FF2B5EF4-FFF2-40B4-BE49-F238E27FC236}">
                    <a16:creationId xmlns:a16="http://schemas.microsoft.com/office/drawing/2014/main" id="{D44E0E7E-D2D5-474B-B801-984618E58852}"/>
                  </a:ext>
                </a:extLst>
              </p:cNvPr>
              <p:cNvSpPr>
                <a:spLocks noRot="1" noChangeAspect="1" noMove="1" noResize="1" noEditPoints="1" noAdjustHandles="1" noChangeArrowheads="1" noChangeShapeType="1" noTextEdit="1"/>
              </p:cNvSpPr>
              <p:nvPr/>
            </p:nvSpPr>
            <p:spPr>
              <a:xfrm>
                <a:off x="6477000" y="5828122"/>
                <a:ext cx="2344466" cy="679481"/>
              </a:xfrm>
              <a:prstGeom prst="rect">
                <a:avLst/>
              </a:prstGeom>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007160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9"/>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18"/>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58505-DF39-4D6E-BE41-657F1AEF84A4}"/>
              </a:ext>
            </a:extLst>
          </p:cNvPr>
          <p:cNvSpPr>
            <a:spLocks noGrp="1"/>
          </p:cNvSpPr>
          <p:nvPr>
            <p:ph type="title"/>
          </p:nvPr>
        </p:nvSpPr>
        <p:spPr/>
        <p:txBody>
          <a:bodyPr/>
          <a:lstStyle/>
          <a:p>
            <a:r>
              <a:rPr lang="en-US" b="1" dirty="0"/>
              <a:t>Implications of Risk Stratification</a:t>
            </a:r>
          </a:p>
        </p:txBody>
      </p:sp>
      <p:sp>
        <p:nvSpPr>
          <p:cNvPr id="4" name="Rectangle 3">
            <a:extLst>
              <a:ext uri="{FF2B5EF4-FFF2-40B4-BE49-F238E27FC236}">
                <a16:creationId xmlns:a16="http://schemas.microsoft.com/office/drawing/2014/main" id="{79FEE608-B4E9-4E73-9697-98EA95578451}"/>
              </a:ext>
            </a:extLst>
          </p:cNvPr>
          <p:cNvSpPr/>
          <p:nvPr/>
        </p:nvSpPr>
        <p:spPr>
          <a:xfrm>
            <a:off x="2645375" y="2133600"/>
            <a:ext cx="1066785"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t>S</a:t>
            </a:r>
            <a:r>
              <a:rPr lang="en-US" sz="6000" b="1" baseline="-25000" dirty="0"/>
              <a:t>L</a:t>
            </a:r>
            <a:endParaRPr lang="en-US" b="1" baseline="-25000" dirty="0"/>
          </a:p>
        </p:txBody>
      </p:sp>
      <p:sp>
        <p:nvSpPr>
          <p:cNvPr id="5" name="Rectangle 4">
            <a:extLst>
              <a:ext uri="{FF2B5EF4-FFF2-40B4-BE49-F238E27FC236}">
                <a16:creationId xmlns:a16="http://schemas.microsoft.com/office/drawing/2014/main" id="{4F8ACB53-8357-4E77-876B-EC2D37FE87D8}"/>
              </a:ext>
            </a:extLst>
          </p:cNvPr>
          <p:cNvSpPr/>
          <p:nvPr/>
        </p:nvSpPr>
        <p:spPr>
          <a:xfrm>
            <a:off x="5105400" y="2132766"/>
            <a:ext cx="1066785" cy="990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6000" b="1" dirty="0"/>
              <a:t>I</a:t>
            </a:r>
            <a:r>
              <a:rPr lang="en-US" sz="6000" b="1" baseline="-25000" dirty="0"/>
              <a:t>L</a:t>
            </a:r>
            <a:endParaRPr lang="en-US" b="1" baseline="-25000" dirty="0"/>
          </a:p>
        </p:txBody>
      </p:sp>
      <p:cxnSp>
        <p:nvCxnSpPr>
          <p:cNvPr id="6" name="Straight Arrow Connector 5">
            <a:extLst>
              <a:ext uri="{FF2B5EF4-FFF2-40B4-BE49-F238E27FC236}">
                <a16:creationId xmlns:a16="http://schemas.microsoft.com/office/drawing/2014/main" id="{C867FBE8-332F-4A8F-9E69-EA41BF70E0D8}"/>
              </a:ext>
            </a:extLst>
          </p:cNvPr>
          <p:cNvCxnSpPr>
            <a:cxnSpLocks/>
            <a:stCxn id="4" idx="3"/>
            <a:endCxn id="5" idx="1"/>
          </p:cNvCxnSpPr>
          <p:nvPr/>
        </p:nvCxnSpPr>
        <p:spPr>
          <a:xfrm flipV="1">
            <a:off x="3712160" y="2628066"/>
            <a:ext cx="1393240" cy="83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D37D76DB-9DB7-4A34-B17F-651508255F7E}"/>
              </a:ext>
            </a:extLst>
          </p:cNvPr>
          <p:cNvSpPr/>
          <p:nvPr/>
        </p:nvSpPr>
        <p:spPr>
          <a:xfrm>
            <a:off x="4155345" y="2542580"/>
            <a:ext cx="506870" cy="523220"/>
          </a:xfrm>
          <a:prstGeom prst="rect">
            <a:avLst/>
          </a:prstGeom>
        </p:spPr>
        <p:txBody>
          <a:bodyPr wrap="none">
            <a:spAutoFit/>
          </a:bodyPr>
          <a:lstStyle/>
          <a:p>
            <a:r>
              <a:rPr lang="en-US" sz="2800" b="1" i="1" dirty="0"/>
              <a:t>βI</a:t>
            </a:r>
            <a:endParaRPr lang="en-US" dirty="0"/>
          </a:p>
        </p:txBody>
      </p:sp>
      <p:sp>
        <p:nvSpPr>
          <p:cNvPr id="8" name="Rectangle 7">
            <a:extLst>
              <a:ext uri="{FF2B5EF4-FFF2-40B4-BE49-F238E27FC236}">
                <a16:creationId xmlns:a16="http://schemas.microsoft.com/office/drawing/2014/main" id="{C9AD3709-2A1F-4A6E-BB42-9235F22C1007}"/>
              </a:ext>
            </a:extLst>
          </p:cNvPr>
          <p:cNvSpPr/>
          <p:nvPr/>
        </p:nvSpPr>
        <p:spPr>
          <a:xfrm>
            <a:off x="4290434" y="1377524"/>
            <a:ext cx="385042" cy="523220"/>
          </a:xfrm>
          <a:prstGeom prst="rect">
            <a:avLst/>
          </a:prstGeom>
        </p:spPr>
        <p:txBody>
          <a:bodyPr wrap="none">
            <a:spAutoFit/>
          </a:bodyPr>
          <a:lstStyle/>
          <a:p>
            <a:r>
              <a:rPr lang="el-GR" sz="2800" b="1" i="1" dirty="0"/>
              <a:t>γ</a:t>
            </a:r>
            <a:endParaRPr lang="en-US" dirty="0"/>
          </a:p>
        </p:txBody>
      </p:sp>
      <p:cxnSp>
        <p:nvCxnSpPr>
          <p:cNvPr id="9" name="Connector: Elbow 8">
            <a:extLst>
              <a:ext uri="{FF2B5EF4-FFF2-40B4-BE49-F238E27FC236}">
                <a16:creationId xmlns:a16="http://schemas.microsoft.com/office/drawing/2014/main" id="{A17273B2-3B21-472B-BF6F-2F586AA47912}"/>
              </a:ext>
            </a:extLst>
          </p:cNvPr>
          <p:cNvCxnSpPr>
            <a:cxnSpLocks/>
            <a:stCxn id="5" idx="3"/>
            <a:endCxn id="4" idx="0"/>
          </p:cNvCxnSpPr>
          <p:nvPr/>
        </p:nvCxnSpPr>
        <p:spPr>
          <a:xfrm flipH="1" flipV="1">
            <a:off x="3178768" y="2133600"/>
            <a:ext cx="2993417" cy="494466"/>
          </a:xfrm>
          <a:prstGeom prst="bentConnector4">
            <a:avLst>
              <a:gd name="adj1" fmla="val -7637"/>
              <a:gd name="adj2" fmla="val 146400"/>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ADFFB4E7-908E-4D0C-AC13-6D096F157B52}"/>
              </a:ext>
            </a:extLst>
          </p:cNvPr>
          <p:cNvSpPr/>
          <p:nvPr/>
        </p:nvSpPr>
        <p:spPr>
          <a:xfrm>
            <a:off x="2645375" y="4249430"/>
            <a:ext cx="1066785"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t>S</a:t>
            </a:r>
            <a:r>
              <a:rPr lang="en-US" sz="6000" b="1" baseline="-25000" dirty="0"/>
              <a:t>H</a:t>
            </a:r>
          </a:p>
        </p:txBody>
      </p:sp>
      <p:sp>
        <p:nvSpPr>
          <p:cNvPr id="11" name="Rectangle 10">
            <a:extLst>
              <a:ext uri="{FF2B5EF4-FFF2-40B4-BE49-F238E27FC236}">
                <a16:creationId xmlns:a16="http://schemas.microsoft.com/office/drawing/2014/main" id="{568738EF-F297-452E-BA39-1CB410BC47AD}"/>
              </a:ext>
            </a:extLst>
          </p:cNvPr>
          <p:cNvSpPr/>
          <p:nvPr/>
        </p:nvSpPr>
        <p:spPr>
          <a:xfrm>
            <a:off x="5105400" y="4248596"/>
            <a:ext cx="1066785" cy="990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6000" b="1" dirty="0"/>
              <a:t>I</a:t>
            </a:r>
            <a:r>
              <a:rPr lang="en-US" sz="6000" b="1" baseline="-25000" dirty="0"/>
              <a:t>H</a:t>
            </a:r>
          </a:p>
        </p:txBody>
      </p:sp>
      <p:cxnSp>
        <p:nvCxnSpPr>
          <p:cNvPr id="12" name="Straight Arrow Connector 11">
            <a:extLst>
              <a:ext uri="{FF2B5EF4-FFF2-40B4-BE49-F238E27FC236}">
                <a16:creationId xmlns:a16="http://schemas.microsoft.com/office/drawing/2014/main" id="{E6095BA2-CDA9-442C-9551-9ABC2AC39F42}"/>
              </a:ext>
            </a:extLst>
          </p:cNvPr>
          <p:cNvCxnSpPr>
            <a:cxnSpLocks/>
            <a:stCxn id="10" idx="3"/>
            <a:endCxn id="11" idx="1"/>
          </p:cNvCxnSpPr>
          <p:nvPr/>
        </p:nvCxnSpPr>
        <p:spPr>
          <a:xfrm flipV="1">
            <a:off x="3712160" y="4743896"/>
            <a:ext cx="1393240" cy="83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661F0833-E5F4-418F-8B83-C9880EAB07C9}"/>
              </a:ext>
            </a:extLst>
          </p:cNvPr>
          <p:cNvSpPr/>
          <p:nvPr/>
        </p:nvSpPr>
        <p:spPr>
          <a:xfrm>
            <a:off x="4191000" y="4263836"/>
            <a:ext cx="506870" cy="523220"/>
          </a:xfrm>
          <a:prstGeom prst="rect">
            <a:avLst/>
          </a:prstGeom>
        </p:spPr>
        <p:txBody>
          <a:bodyPr wrap="square">
            <a:spAutoFit/>
          </a:bodyPr>
          <a:lstStyle/>
          <a:p>
            <a:r>
              <a:rPr lang="en-US" sz="2800" b="1" i="1" dirty="0"/>
              <a:t>βI</a:t>
            </a:r>
            <a:endParaRPr lang="en-US" dirty="0"/>
          </a:p>
        </p:txBody>
      </p:sp>
      <p:sp>
        <p:nvSpPr>
          <p:cNvPr id="14" name="Rectangle 13">
            <a:extLst>
              <a:ext uri="{FF2B5EF4-FFF2-40B4-BE49-F238E27FC236}">
                <a16:creationId xmlns:a16="http://schemas.microsoft.com/office/drawing/2014/main" id="{CE6416B1-D008-4A87-ADC6-9D3B5BD36CCA}"/>
              </a:ext>
            </a:extLst>
          </p:cNvPr>
          <p:cNvSpPr/>
          <p:nvPr/>
        </p:nvSpPr>
        <p:spPr>
          <a:xfrm>
            <a:off x="4251914" y="4963180"/>
            <a:ext cx="385042" cy="523220"/>
          </a:xfrm>
          <a:prstGeom prst="rect">
            <a:avLst/>
          </a:prstGeom>
        </p:spPr>
        <p:txBody>
          <a:bodyPr wrap="square">
            <a:spAutoFit/>
          </a:bodyPr>
          <a:lstStyle/>
          <a:p>
            <a:r>
              <a:rPr lang="el-GR" sz="2800" b="1" i="1" dirty="0"/>
              <a:t>γ</a:t>
            </a:r>
            <a:endParaRPr lang="en-US" dirty="0"/>
          </a:p>
        </p:txBody>
      </p:sp>
      <p:cxnSp>
        <p:nvCxnSpPr>
          <p:cNvPr id="15" name="Connector: Elbow 14">
            <a:extLst>
              <a:ext uri="{FF2B5EF4-FFF2-40B4-BE49-F238E27FC236}">
                <a16:creationId xmlns:a16="http://schemas.microsoft.com/office/drawing/2014/main" id="{5A4C9367-3F2E-4933-AC32-3873B8226ABE}"/>
              </a:ext>
            </a:extLst>
          </p:cNvPr>
          <p:cNvCxnSpPr>
            <a:cxnSpLocks/>
            <a:stCxn id="11" idx="3"/>
            <a:endCxn id="10" idx="2"/>
          </p:cNvCxnSpPr>
          <p:nvPr/>
        </p:nvCxnSpPr>
        <p:spPr>
          <a:xfrm flipH="1">
            <a:off x="3178768" y="4743896"/>
            <a:ext cx="2993417" cy="496134"/>
          </a:xfrm>
          <a:prstGeom prst="bentConnector4">
            <a:avLst>
              <a:gd name="adj1" fmla="val -7637"/>
              <a:gd name="adj2" fmla="val 146076"/>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Connector: Curved 15">
            <a:extLst>
              <a:ext uri="{FF2B5EF4-FFF2-40B4-BE49-F238E27FC236}">
                <a16:creationId xmlns:a16="http://schemas.microsoft.com/office/drawing/2014/main" id="{BF95852D-2E6A-4BF2-918C-AF2806B0676C}"/>
              </a:ext>
            </a:extLst>
          </p:cNvPr>
          <p:cNvCxnSpPr>
            <a:stCxn id="11" idx="0"/>
            <a:endCxn id="13" idx="0"/>
          </p:cNvCxnSpPr>
          <p:nvPr/>
        </p:nvCxnSpPr>
        <p:spPr>
          <a:xfrm rot="16200000" flipH="1" flipV="1">
            <a:off x="5033994" y="3659037"/>
            <a:ext cx="15240" cy="1194358"/>
          </a:xfrm>
          <a:prstGeom prst="curvedConnector3">
            <a:avLst>
              <a:gd name="adj1" fmla="val -1500000"/>
            </a:avLst>
          </a:prstGeom>
          <a:ln w="57150">
            <a:solidFill>
              <a:schemeClr val="accent6">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7" name="Connector: Curved 16">
            <a:extLst>
              <a:ext uri="{FF2B5EF4-FFF2-40B4-BE49-F238E27FC236}">
                <a16:creationId xmlns:a16="http://schemas.microsoft.com/office/drawing/2014/main" id="{5407B588-3079-46EC-B81C-FB8B2BB1EC31}"/>
              </a:ext>
            </a:extLst>
          </p:cNvPr>
          <p:cNvCxnSpPr>
            <a:cxnSpLocks/>
            <a:stCxn id="5" idx="2"/>
            <a:endCxn id="7" idx="2"/>
          </p:cNvCxnSpPr>
          <p:nvPr/>
        </p:nvCxnSpPr>
        <p:spPr>
          <a:xfrm rot="5400000" flipH="1">
            <a:off x="4995004" y="2479577"/>
            <a:ext cx="57566" cy="1230013"/>
          </a:xfrm>
          <a:prstGeom prst="curvedConnector3">
            <a:avLst>
              <a:gd name="adj1" fmla="val -397109"/>
            </a:avLst>
          </a:prstGeom>
          <a:ln w="57150">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A68C040A-74D7-4AF7-879E-97AF1999CB57}"/>
                  </a:ext>
                </a:extLst>
              </p:cNvPr>
              <p:cNvSpPr txBox="1"/>
              <p:nvPr/>
            </p:nvSpPr>
            <p:spPr>
              <a:xfrm>
                <a:off x="457200" y="5567697"/>
                <a:ext cx="6096000" cy="1200329"/>
              </a:xfrm>
              <a:prstGeom prst="rect">
                <a:avLst/>
              </a:prstGeom>
              <a:noFill/>
            </p:spPr>
            <p:txBody>
              <a:bodyPr wrap="square" rtlCol="0">
                <a:spAutoFit/>
              </a:bodyPr>
              <a:lstStyle/>
              <a:p>
                <a:r>
                  <a:rPr lang="en-US" sz="2400" b="1" dirty="0">
                    <a:latin typeface="+mj-lt"/>
                  </a:rPr>
                  <a:t>What if </a:t>
                </a:r>
                <a14:m>
                  <m:oMath xmlns:m="http://schemas.openxmlformats.org/officeDocument/2006/math">
                    <m:sSub>
                      <m:sSubPr>
                        <m:ctrlPr>
                          <a:rPr lang="en-US" sz="2400" i="1">
                            <a:latin typeface="Cambria Math" panose="02040503050406030204" pitchFamily="18" charset="0"/>
                          </a:rPr>
                        </m:ctrlPr>
                      </m:sSubPr>
                      <m:e>
                        <m:r>
                          <m:rPr>
                            <m:sty m:val="p"/>
                          </m:rPr>
                          <a:rPr lang="el-GR" sz="2400" i="1">
                            <a:latin typeface="Cambria Math" panose="02040503050406030204" pitchFamily="18" charset="0"/>
                          </a:rPr>
                          <m:t>β</m:t>
                        </m:r>
                      </m:e>
                      <m:sub>
                        <m:r>
                          <a:rPr lang="en-US" sz="2400" i="1">
                            <a:latin typeface="Cambria Math" panose="02040503050406030204" pitchFamily="18" charset="0"/>
                          </a:rPr>
                          <m:t>𝐿𝐿</m:t>
                        </m:r>
                      </m:sub>
                    </m:sSub>
                  </m:oMath>
                </a14:m>
                <a:r>
                  <a:rPr lang="en-US" sz="2400" b="1" dirty="0">
                    <a:latin typeface="+mj-lt"/>
                  </a:rPr>
                  <a:t> is low enough so that R0 for L &lt; 1?</a:t>
                </a:r>
              </a:p>
              <a:p>
                <a:r>
                  <a:rPr lang="en-US" sz="2400" b="1" dirty="0">
                    <a:latin typeface="+mj-lt"/>
                  </a:rPr>
                  <a:t>What if </a:t>
                </a:r>
                <a14:m>
                  <m:oMath xmlns:m="http://schemas.openxmlformats.org/officeDocument/2006/math">
                    <m:sSub>
                      <m:sSubPr>
                        <m:ctrlPr>
                          <a:rPr lang="en-US" sz="2400" i="1">
                            <a:latin typeface="Cambria Math" panose="02040503050406030204" pitchFamily="18" charset="0"/>
                          </a:rPr>
                        </m:ctrlPr>
                      </m:sSubPr>
                      <m:e>
                        <m:r>
                          <m:rPr>
                            <m:sty m:val="p"/>
                          </m:rPr>
                          <a:rPr lang="el-GR" sz="2400" i="1">
                            <a:latin typeface="Cambria Math" panose="02040503050406030204" pitchFamily="18" charset="0"/>
                          </a:rPr>
                          <m:t>β</m:t>
                        </m:r>
                      </m:e>
                      <m:sub>
                        <m:r>
                          <a:rPr lang="en-US" sz="2400" b="0" i="1" smtClean="0">
                            <a:latin typeface="Cambria Math" panose="02040503050406030204" pitchFamily="18" charset="0"/>
                          </a:rPr>
                          <m:t>𝐻𝐻</m:t>
                        </m:r>
                      </m:sub>
                    </m:sSub>
                  </m:oMath>
                </a14:m>
                <a:r>
                  <a:rPr lang="en-US" sz="2400" b="1" dirty="0">
                    <a:latin typeface="+mj-lt"/>
                  </a:rPr>
                  <a:t>=&gt; R0 for H &gt;1?</a:t>
                </a:r>
              </a:p>
              <a:p>
                <a:r>
                  <a:rPr lang="en-US" sz="2400" b="1" dirty="0">
                    <a:latin typeface="+mj-lt"/>
                  </a:rPr>
                  <a:t>What happens?</a:t>
                </a:r>
              </a:p>
            </p:txBody>
          </p:sp>
        </mc:Choice>
        <mc:Fallback xmlns="">
          <p:sp>
            <p:nvSpPr>
              <p:cNvPr id="20" name="TextBox 19">
                <a:extLst>
                  <a:ext uri="{FF2B5EF4-FFF2-40B4-BE49-F238E27FC236}">
                    <a16:creationId xmlns:a16="http://schemas.microsoft.com/office/drawing/2014/main" id="{A68C040A-74D7-4AF7-879E-97AF1999CB57}"/>
                  </a:ext>
                </a:extLst>
              </p:cNvPr>
              <p:cNvSpPr txBox="1">
                <a:spLocks noRot="1" noChangeAspect="1" noMove="1" noResize="1" noEditPoints="1" noAdjustHandles="1" noChangeArrowheads="1" noChangeShapeType="1" noTextEdit="1"/>
              </p:cNvSpPr>
              <p:nvPr/>
            </p:nvSpPr>
            <p:spPr>
              <a:xfrm>
                <a:off x="457200" y="5567697"/>
                <a:ext cx="6096000" cy="1200329"/>
              </a:xfrm>
              <a:prstGeom prst="rect">
                <a:avLst/>
              </a:prstGeom>
              <a:blipFill>
                <a:blip r:embed="rId2"/>
                <a:stretch>
                  <a:fillRect l="-1500" t="-4061" b="-1066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Rectangle 20">
                <a:extLst>
                  <a:ext uri="{FF2B5EF4-FFF2-40B4-BE49-F238E27FC236}">
                    <a16:creationId xmlns:a16="http://schemas.microsoft.com/office/drawing/2014/main" id="{D44E0E7E-D2D5-474B-B801-984618E58852}"/>
                  </a:ext>
                </a:extLst>
              </p:cNvPr>
              <p:cNvSpPr/>
              <p:nvPr/>
            </p:nvSpPr>
            <p:spPr>
              <a:xfrm>
                <a:off x="6477000" y="5828122"/>
                <a:ext cx="2344466" cy="679481"/>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l-GR" sz="2000" b="1" i="1" smtClean="0">
                          <a:latin typeface="Cambria Math" panose="02040503050406030204" pitchFamily="18" charset="0"/>
                        </a:rPr>
                        <m:t>𝜷</m:t>
                      </m:r>
                      <m:r>
                        <a:rPr lang="en-US" sz="2000" i="1">
                          <a:latin typeface="Cambria Math" panose="02040503050406030204" pitchFamily="18" charset="0"/>
                        </a:rPr>
                        <m:t>=</m:t>
                      </m:r>
                      <m:d>
                        <m:dPr>
                          <m:ctrlPr>
                            <a:rPr lang="en-US" sz="2000" i="1">
                              <a:latin typeface="Cambria Math" panose="02040503050406030204" pitchFamily="18" charset="0"/>
                            </a:rPr>
                          </m:ctrlPr>
                        </m:dPr>
                        <m:e>
                          <m:m>
                            <m:mPr>
                              <m:mcs>
                                <m:mc>
                                  <m:mcPr>
                                    <m:count m:val="2"/>
                                    <m:mcJc m:val="center"/>
                                  </m:mcPr>
                                </m:mc>
                              </m:mcs>
                              <m:ctrlPr>
                                <a:rPr lang="en-US" sz="2000" i="1">
                                  <a:latin typeface="Cambria Math" panose="02040503050406030204" pitchFamily="18" charset="0"/>
                                </a:rPr>
                              </m:ctrlPr>
                            </m:mPr>
                            <m:mr>
                              <m:e>
                                <m:sSub>
                                  <m:sSubPr>
                                    <m:ctrlPr>
                                      <a:rPr lang="en-US" sz="2000" i="1">
                                        <a:latin typeface="Cambria Math" panose="02040503050406030204" pitchFamily="18" charset="0"/>
                                      </a:rPr>
                                    </m:ctrlPr>
                                  </m:sSubPr>
                                  <m:e>
                                    <m:r>
                                      <m:rPr>
                                        <m:sty m:val="p"/>
                                      </m:rPr>
                                      <a:rPr lang="el-GR" sz="2000" i="1">
                                        <a:latin typeface="Cambria Math" panose="02040503050406030204" pitchFamily="18" charset="0"/>
                                      </a:rPr>
                                      <m:t>β</m:t>
                                    </m:r>
                                  </m:e>
                                  <m:sub>
                                    <m:r>
                                      <a:rPr lang="en-US" sz="2000" i="1">
                                        <a:latin typeface="Cambria Math" panose="02040503050406030204" pitchFamily="18" charset="0"/>
                                      </a:rPr>
                                      <m:t>𝐻𝐻</m:t>
                                    </m:r>
                                  </m:sub>
                                </m:sSub>
                              </m:e>
                              <m:e>
                                <m:r>
                                  <a:rPr lang="en-US" sz="2000" b="0" i="1" smtClean="0">
                                    <a:latin typeface="Cambria Math" panose="02040503050406030204" pitchFamily="18" charset="0"/>
                                  </a:rPr>
                                  <m:t>0</m:t>
                                </m:r>
                              </m:e>
                            </m:mr>
                            <m:mr>
                              <m:e>
                                <m:r>
                                  <a:rPr lang="en-US" sz="2000" b="0" i="1" smtClean="0">
                                    <a:latin typeface="Cambria Math" panose="02040503050406030204" pitchFamily="18" charset="0"/>
                                  </a:rPr>
                                  <m:t>0</m:t>
                                </m:r>
                              </m:e>
                              <m:e>
                                <m:sSub>
                                  <m:sSubPr>
                                    <m:ctrlPr>
                                      <a:rPr lang="en-US" sz="2000" i="1">
                                        <a:latin typeface="Cambria Math" panose="02040503050406030204" pitchFamily="18" charset="0"/>
                                      </a:rPr>
                                    </m:ctrlPr>
                                  </m:sSubPr>
                                  <m:e>
                                    <m:r>
                                      <m:rPr>
                                        <m:sty m:val="p"/>
                                      </m:rPr>
                                      <a:rPr lang="el-GR" sz="2000" i="1">
                                        <a:latin typeface="Cambria Math" panose="02040503050406030204" pitchFamily="18" charset="0"/>
                                      </a:rPr>
                                      <m:t>β</m:t>
                                    </m:r>
                                  </m:e>
                                  <m:sub>
                                    <m:r>
                                      <a:rPr lang="en-US" sz="2000" i="1">
                                        <a:latin typeface="Cambria Math" panose="02040503050406030204" pitchFamily="18" charset="0"/>
                                      </a:rPr>
                                      <m:t>𝐿𝐿</m:t>
                                    </m:r>
                                  </m:sub>
                                </m:sSub>
                              </m:e>
                            </m:mr>
                          </m:m>
                        </m:e>
                      </m:d>
                    </m:oMath>
                  </m:oMathPara>
                </a14:m>
                <a:endParaRPr lang="en-US" dirty="0"/>
              </a:p>
            </p:txBody>
          </p:sp>
        </mc:Choice>
        <mc:Fallback xmlns="">
          <p:sp>
            <p:nvSpPr>
              <p:cNvPr id="21" name="Rectangle 20">
                <a:extLst>
                  <a:ext uri="{FF2B5EF4-FFF2-40B4-BE49-F238E27FC236}">
                    <a16:creationId xmlns:a16="http://schemas.microsoft.com/office/drawing/2014/main" id="{D44E0E7E-D2D5-474B-B801-984618E58852}"/>
                  </a:ext>
                </a:extLst>
              </p:cNvPr>
              <p:cNvSpPr>
                <a:spLocks noRot="1" noChangeAspect="1" noMove="1" noResize="1" noEditPoints="1" noAdjustHandles="1" noChangeArrowheads="1" noChangeShapeType="1" noTextEdit="1"/>
              </p:cNvSpPr>
              <p:nvPr/>
            </p:nvSpPr>
            <p:spPr>
              <a:xfrm>
                <a:off x="6477000" y="5828122"/>
                <a:ext cx="2344466" cy="679481"/>
              </a:xfrm>
              <a:prstGeom prst="rect">
                <a:avLst/>
              </a:prstGeom>
              <a:blipFill>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4290923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58505-DF39-4D6E-BE41-657F1AEF84A4}"/>
              </a:ext>
            </a:extLst>
          </p:cNvPr>
          <p:cNvSpPr>
            <a:spLocks noGrp="1"/>
          </p:cNvSpPr>
          <p:nvPr>
            <p:ph type="title"/>
          </p:nvPr>
        </p:nvSpPr>
        <p:spPr/>
        <p:txBody>
          <a:bodyPr/>
          <a:lstStyle/>
          <a:p>
            <a:r>
              <a:rPr lang="en-US" b="1" dirty="0"/>
              <a:t>Implications of Risk Stratification</a:t>
            </a:r>
          </a:p>
        </p:txBody>
      </p:sp>
      <p:sp>
        <p:nvSpPr>
          <p:cNvPr id="3" name="Content Placeholder 2">
            <a:extLst>
              <a:ext uri="{FF2B5EF4-FFF2-40B4-BE49-F238E27FC236}">
                <a16:creationId xmlns:a16="http://schemas.microsoft.com/office/drawing/2014/main" id="{A9BEB3DB-EDFA-413E-BADD-007C62779A78}"/>
              </a:ext>
            </a:extLst>
          </p:cNvPr>
          <p:cNvSpPr>
            <a:spLocks noGrp="1"/>
          </p:cNvSpPr>
          <p:nvPr>
            <p:ph idx="1"/>
          </p:nvPr>
        </p:nvSpPr>
        <p:spPr/>
        <p:txBody>
          <a:bodyPr/>
          <a:lstStyle/>
          <a:p>
            <a:r>
              <a:rPr lang="en-US" dirty="0"/>
              <a:t>No endemic equilibrium in the L subgroup</a:t>
            </a:r>
          </a:p>
          <a:p>
            <a:pPr lvl="1"/>
            <a:r>
              <a:rPr lang="en-US" dirty="0"/>
              <a:t>So if a few I’s were imported into the L subgroup their prevalence would decline over time to 0</a:t>
            </a:r>
          </a:p>
          <a:p>
            <a:r>
              <a:rPr lang="en-US" dirty="0"/>
              <a:t>An endemic equilibrium in the H subgroup</a:t>
            </a:r>
          </a:p>
        </p:txBody>
      </p:sp>
    </p:spTree>
    <p:extLst>
      <p:ext uri="{BB962C8B-B14F-4D97-AF65-F5344CB8AC3E}">
        <p14:creationId xmlns:p14="http://schemas.microsoft.com/office/powerpoint/2010/main" val="42460489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58505-DF39-4D6E-BE41-657F1AEF84A4}"/>
              </a:ext>
            </a:extLst>
          </p:cNvPr>
          <p:cNvSpPr>
            <a:spLocks noGrp="1"/>
          </p:cNvSpPr>
          <p:nvPr>
            <p:ph type="title"/>
          </p:nvPr>
        </p:nvSpPr>
        <p:spPr/>
        <p:txBody>
          <a:bodyPr/>
          <a:lstStyle/>
          <a:p>
            <a:r>
              <a:rPr lang="en-US" b="1" dirty="0"/>
              <a:t>Implications of Risk Stratification</a:t>
            </a:r>
          </a:p>
        </p:txBody>
      </p:sp>
      <p:sp>
        <p:nvSpPr>
          <p:cNvPr id="4" name="Rectangle 3">
            <a:extLst>
              <a:ext uri="{FF2B5EF4-FFF2-40B4-BE49-F238E27FC236}">
                <a16:creationId xmlns:a16="http://schemas.microsoft.com/office/drawing/2014/main" id="{79FEE608-B4E9-4E73-9697-98EA95578451}"/>
              </a:ext>
            </a:extLst>
          </p:cNvPr>
          <p:cNvSpPr/>
          <p:nvPr/>
        </p:nvSpPr>
        <p:spPr>
          <a:xfrm>
            <a:off x="2645375" y="2133600"/>
            <a:ext cx="1066785"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t>S</a:t>
            </a:r>
            <a:r>
              <a:rPr lang="en-US" sz="6000" b="1" baseline="-25000" dirty="0"/>
              <a:t>L</a:t>
            </a:r>
            <a:endParaRPr lang="en-US" b="1" baseline="-25000" dirty="0"/>
          </a:p>
        </p:txBody>
      </p:sp>
      <p:sp>
        <p:nvSpPr>
          <p:cNvPr id="5" name="Rectangle 4">
            <a:extLst>
              <a:ext uri="{FF2B5EF4-FFF2-40B4-BE49-F238E27FC236}">
                <a16:creationId xmlns:a16="http://schemas.microsoft.com/office/drawing/2014/main" id="{4F8ACB53-8357-4E77-876B-EC2D37FE87D8}"/>
              </a:ext>
            </a:extLst>
          </p:cNvPr>
          <p:cNvSpPr/>
          <p:nvPr/>
        </p:nvSpPr>
        <p:spPr>
          <a:xfrm>
            <a:off x="5105400" y="2132766"/>
            <a:ext cx="1066785" cy="990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6000" b="1" dirty="0"/>
              <a:t>I</a:t>
            </a:r>
            <a:r>
              <a:rPr lang="en-US" sz="6000" b="1" baseline="-25000" dirty="0"/>
              <a:t>L</a:t>
            </a:r>
            <a:endParaRPr lang="en-US" b="1" baseline="-25000" dirty="0"/>
          </a:p>
        </p:txBody>
      </p:sp>
      <p:cxnSp>
        <p:nvCxnSpPr>
          <p:cNvPr id="6" name="Straight Arrow Connector 5">
            <a:extLst>
              <a:ext uri="{FF2B5EF4-FFF2-40B4-BE49-F238E27FC236}">
                <a16:creationId xmlns:a16="http://schemas.microsoft.com/office/drawing/2014/main" id="{C867FBE8-332F-4A8F-9E69-EA41BF70E0D8}"/>
              </a:ext>
            </a:extLst>
          </p:cNvPr>
          <p:cNvCxnSpPr>
            <a:cxnSpLocks/>
            <a:stCxn id="4" idx="3"/>
            <a:endCxn id="5" idx="1"/>
          </p:cNvCxnSpPr>
          <p:nvPr/>
        </p:nvCxnSpPr>
        <p:spPr>
          <a:xfrm flipV="1">
            <a:off x="3712160" y="2628066"/>
            <a:ext cx="1393240" cy="83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D37D76DB-9DB7-4A34-B17F-651508255F7E}"/>
              </a:ext>
            </a:extLst>
          </p:cNvPr>
          <p:cNvSpPr/>
          <p:nvPr/>
        </p:nvSpPr>
        <p:spPr>
          <a:xfrm>
            <a:off x="4155345" y="2542580"/>
            <a:ext cx="506870" cy="523220"/>
          </a:xfrm>
          <a:prstGeom prst="rect">
            <a:avLst/>
          </a:prstGeom>
        </p:spPr>
        <p:txBody>
          <a:bodyPr wrap="none">
            <a:spAutoFit/>
          </a:bodyPr>
          <a:lstStyle/>
          <a:p>
            <a:r>
              <a:rPr lang="en-US" sz="2800" b="1" i="1" dirty="0"/>
              <a:t>βI</a:t>
            </a:r>
            <a:endParaRPr lang="en-US" dirty="0"/>
          </a:p>
        </p:txBody>
      </p:sp>
      <p:sp>
        <p:nvSpPr>
          <p:cNvPr id="8" name="Rectangle 7">
            <a:extLst>
              <a:ext uri="{FF2B5EF4-FFF2-40B4-BE49-F238E27FC236}">
                <a16:creationId xmlns:a16="http://schemas.microsoft.com/office/drawing/2014/main" id="{C9AD3709-2A1F-4A6E-BB42-9235F22C1007}"/>
              </a:ext>
            </a:extLst>
          </p:cNvPr>
          <p:cNvSpPr/>
          <p:nvPr/>
        </p:nvSpPr>
        <p:spPr>
          <a:xfrm>
            <a:off x="4290434" y="1377524"/>
            <a:ext cx="385042" cy="523220"/>
          </a:xfrm>
          <a:prstGeom prst="rect">
            <a:avLst/>
          </a:prstGeom>
        </p:spPr>
        <p:txBody>
          <a:bodyPr wrap="none">
            <a:spAutoFit/>
          </a:bodyPr>
          <a:lstStyle/>
          <a:p>
            <a:r>
              <a:rPr lang="el-GR" sz="2800" b="1" i="1" dirty="0"/>
              <a:t>γ</a:t>
            </a:r>
            <a:endParaRPr lang="en-US" dirty="0"/>
          </a:p>
        </p:txBody>
      </p:sp>
      <p:cxnSp>
        <p:nvCxnSpPr>
          <p:cNvPr id="9" name="Connector: Elbow 8">
            <a:extLst>
              <a:ext uri="{FF2B5EF4-FFF2-40B4-BE49-F238E27FC236}">
                <a16:creationId xmlns:a16="http://schemas.microsoft.com/office/drawing/2014/main" id="{A17273B2-3B21-472B-BF6F-2F586AA47912}"/>
              </a:ext>
            </a:extLst>
          </p:cNvPr>
          <p:cNvCxnSpPr>
            <a:cxnSpLocks/>
            <a:stCxn id="5" idx="3"/>
            <a:endCxn id="4" idx="0"/>
          </p:cNvCxnSpPr>
          <p:nvPr/>
        </p:nvCxnSpPr>
        <p:spPr>
          <a:xfrm flipH="1" flipV="1">
            <a:off x="3178768" y="2133600"/>
            <a:ext cx="2993417" cy="494466"/>
          </a:xfrm>
          <a:prstGeom prst="bentConnector4">
            <a:avLst>
              <a:gd name="adj1" fmla="val -7637"/>
              <a:gd name="adj2" fmla="val 146400"/>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ADFFB4E7-908E-4D0C-AC13-6D096F157B52}"/>
              </a:ext>
            </a:extLst>
          </p:cNvPr>
          <p:cNvSpPr/>
          <p:nvPr/>
        </p:nvSpPr>
        <p:spPr>
          <a:xfrm>
            <a:off x="2645375" y="4249430"/>
            <a:ext cx="1066785"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t>S</a:t>
            </a:r>
            <a:r>
              <a:rPr lang="en-US" sz="6000" b="1" baseline="-25000" dirty="0"/>
              <a:t>H</a:t>
            </a:r>
          </a:p>
        </p:txBody>
      </p:sp>
      <p:sp>
        <p:nvSpPr>
          <p:cNvPr id="11" name="Rectangle 10">
            <a:extLst>
              <a:ext uri="{FF2B5EF4-FFF2-40B4-BE49-F238E27FC236}">
                <a16:creationId xmlns:a16="http://schemas.microsoft.com/office/drawing/2014/main" id="{568738EF-F297-452E-BA39-1CB410BC47AD}"/>
              </a:ext>
            </a:extLst>
          </p:cNvPr>
          <p:cNvSpPr/>
          <p:nvPr/>
        </p:nvSpPr>
        <p:spPr>
          <a:xfrm>
            <a:off x="5105400" y="4248596"/>
            <a:ext cx="1066785" cy="990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6000" b="1" dirty="0"/>
              <a:t>I</a:t>
            </a:r>
            <a:r>
              <a:rPr lang="en-US" sz="6000" b="1" baseline="-25000" dirty="0"/>
              <a:t>H</a:t>
            </a:r>
          </a:p>
        </p:txBody>
      </p:sp>
      <p:cxnSp>
        <p:nvCxnSpPr>
          <p:cNvPr id="12" name="Straight Arrow Connector 11">
            <a:extLst>
              <a:ext uri="{FF2B5EF4-FFF2-40B4-BE49-F238E27FC236}">
                <a16:creationId xmlns:a16="http://schemas.microsoft.com/office/drawing/2014/main" id="{E6095BA2-CDA9-442C-9551-9ABC2AC39F42}"/>
              </a:ext>
            </a:extLst>
          </p:cNvPr>
          <p:cNvCxnSpPr>
            <a:cxnSpLocks/>
            <a:stCxn id="10" idx="3"/>
            <a:endCxn id="11" idx="1"/>
          </p:cNvCxnSpPr>
          <p:nvPr/>
        </p:nvCxnSpPr>
        <p:spPr>
          <a:xfrm flipV="1">
            <a:off x="3712160" y="4743896"/>
            <a:ext cx="1393240" cy="83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661F0833-E5F4-418F-8B83-C9880EAB07C9}"/>
              </a:ext>
            </a:extLst>
          </p:cNvPr>
          <p:cNvSpPr/>
          <p:nvPr/>
        </p:nvSpPr>
        <p:spPr>
          <a:xfrm>
            <a:off x="4191000" y="4263836"/>
            <a:ext cx="506870" cy="523220"/>
          </a:xfrm>
          <a:prstGeom prst="rect">
            <a:avLst/>
          </a:prstGeom>
        </p:spPr>
        <p:txBody>
          <a:bodyPr wrap="square">
            <a:spAutoFit/>
          </a:bodyPr>
          <a:lstStyle/>
          <a:p>
            <a:r>
              <a:rPr lang="en-US" sz="2800" b="1" i="1" dirty="0"/>
              <a:t>βI</a:t>
            </a:r>
            <a:endParaRPr lang="en-US" dirty="0"/>
          </a:p>
        </p:txBody>
      </p:sp>
      <p:sp>
        <p:nvSpPr>
          <p:cNvPr id="14" name="Rectangle 13">
            <a:extLst>
              <a:ext uri="{FF2B5EF4-FFF2-40B4-BE49-F238E27FC236}">
                <a16:creationId xmlns:a16="http://schemas.microsoft.com/office/drawing/2014/main" id="{CE6416B1-D008-4A87-ADC6-9D3B5BD36CCA}"/>
              </a:ext>
            </a:extLst>
          </p:cNvPr>
          <p:cNvSpPr/>
          <p:nvPr/>
        </p:nvSpPr>
        <p:spPr>
          <a:xfrm>
            <a:off x="4251914" y="4963180"/>
            <a:ext cx="385042" cy="523220"/>
          </a:xfrm>
          <a:prstGeom prst="rect">
            <a:avLst/>
          </a:prstGeom>
        </p:spPr>
        <p:txBody>
          <a:bodyPr wrap="square">
            <a:spAutoFit/>
          </a:bodyPr>
          <a:lstStyle/>
          <a:p>
            <a:r>
              <a:rPr lang="el-GR" sz="2800" b="1" i="1" dirty="0"/>
              <a:t>γ</a:t>
            </a:r>
            <a:endParaRPr lang="en-US" dirty="0"/>
          </a:p>
        </p:txBody>
      </p:sp>
      <p:cxnSp>
        <p:nvCxnSpPr>
          <p:cNvPr id="15" name="Connector: Elbow 14">
            <a:extLst>
              <a:ext uri="{FF2B5EF4-FFF2-40B4-BE49-F238E27FC236}">
                <a16:creationId xmlns:a16="http://schemas.microsoft.com/office/drawing/2014/main" id="{5A4C9367-3F2E-4933-AC32-3873B8226ABE}"/>
              </a:ext>
            </a:extLst>
          </p:cNvPr>
          <p:cNvCxnSpPr>
            <a:cxnSpLocks/>
            <a:stCxn id="11" idx="3"/>
            <a:endCxn id="10" idx="2"/>
          </p:cNvCxnSpPr>
          <p:nvPr/>
        </p:nvCxnSpPr>
        <p:spPr>
          <a:xfrm flipH="1">
            <a:off x="3178768" y="4743896"/>
            <a:ext cx="2993417" cy="496134"/>
          </a:xfrm>
          <a:prstGeom prst="bentConnector4">
            <a:avLst>
              <a:gd name="adj1" fmla="val -7637"/>
              <a:gd name="adj2" fmla="val 146076"/>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Connector: Curved 15">
            <a:extLst>
              <a:ext uri="{FF2B5EF4-FFF2-40B4-BE49-F238E27FC236}">
                <a16:creationId xmlns:a16="http://schemas.microsoft.com/office/drawing/2014/main" id="{BF95852D-2E6A-4BF2-918C-AF2806B0676C}"/>
              </a:ext>
            </a:extLst>
          </p:cNvPr>
          <p:cNvCxnSpPr>
            <a:stCxn id="11" idx="0"/>
            <a:endCxn id="13" idx="0"/>
          </p:cNvCxnSpPr>
          <p:nvPr/>
        </p:nvCxnSpPr>
        <p:spPr>
          <a:xfrm rot="16200000" flipH="1" flipV="1">
            <a:off x="5033994" y="3659037"/>
            <a:ext cx="15240" cy="1194358"/>
          </a:xfrm>
          <a:prstGeom prst="curvedConnector3">
            <a:avLst>
              <a:gd name="adj1" fmla="val -1500000"/>
            </a:avLst>
          </a:prstGeom>
          <a:ln w="57150">
            <a:solidFill>
              <a:schemeClr val="accent6">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7" name="Connector: Curved 16">
            <a:extLst>
              <a:ext uri="{FF2B5EF4-FFF2-40B4-BE49-F238E27FC236}">
                <a16:creationId xmlns:a16="http://schemas.microsoft.com/office/drawing/2014/main" id="{5407B588-3079-46EC-B81C-FB8B2BB1EC31}"/>
              </a:ext>
            </a:extLst>
          </p:cNvPr>
          <p:cNvCxnSpPr>
            <a:cxnSpLocks/>
            <a:stCxn id="5" idx="2"/>
            <a:endCxn id="7" idx="2"/>
          </p:cNvCxnSpPr>
          <p:nvPr/>
        </p:nvCxnSpPr>
        <p:spPr>
          <a:xfrm rot="5400000" flipH="1">
            <a:off x="4995004" y="2479577"/>
            <a:ext cx="57566" cy="1230013"/>
          </a:xfrm>
          <a:prstGeom prst="curvedConnector3">
            <a:avLst>
              <a:gd name="adj1" fmla="val -397109"/>
            </a:avLst>
          </a:prstGeom>
          <a:ln w="57150">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8" name="Connector: Curved 17">
            <a:extLst>
              <a:ext uri="{FF2B5EF4-FFF2-40B4-BE49-F238E27FC236}">
                <a16:creationId xmlns:a16="http://schemas.microsoft.com/office/drawing/2014/main" id="{A3DBCCD7-768A-4FCE-8C43-FD0B4FBA1DCF}"/>
              </a:ext>
            </a:extLst>
          </p:cNvPr>
          <p:cNvCxnSpPr>
            <a:stCxn id="11" idx="0"/>
            <a:endCxn id="7" idx="2"/>
          </p:cNvCxnSpPr>
          <p:nvPr/>
        </p:nvCxnSpPr>
        <p:spPr>
          <a:xfrm rot="16200000" flipV="1">
            <a:off x="4432389" y="3042191"/>
            <a:ext cx="1182796" cy="1230013"/>
          </a:xfrm>
          <a:prstGeom prst="curvedConnector3">
            <a:avLst/>
          </a:prstGeom>
          <a:ln w="76200">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9" name="Connector: Curved 18">
            <a:extLst>
              <a:ext uri="{FF2B5EF4-FFF2-40B4-BE49-F238E27FC236}">
                <a16:creationId xmlns:a16="http://schemas.microsoft.com/office/drawing/2014/main" id="{AF070DAD-C2A9-49E2-A90E-A3EABBFEADC2}"/>
              </a:ext>
            </a:extLst>
          </p:cNvPr>
          <p:cNvCxnSpPr>
            <a:cxnSpLocks/>
            <a:stCxn id="5" idx="2"/>
            <a:endCxn id="13" idx="0"/>
          </p:cNvCxnSpPr>
          <p:nvPr/>
        </p:nvCxnSpPr>
        <p:spPr>
          <a:xfrm rot="5400000">
            <a:off x="4471379" y="3096422"/>
            <a:ext cx="1140470" cy="1194358"/>
          </a:xfrm>
          <a:prstGeom prst="curvedConnector3">
            <a:avLst>
              <a:gd name="adj1" fmla="val 50000"/>
            </a:avLst>
          </a:prstGeom>
          <a:ln w="76200">
            <a:solidFill>
              <a:schemeClr val="accent5">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A68C040A-74D7-4AF7-879E-97AF1999CB57}"/>
                  </a:ext>
                </a:extLst>
              </p:cNvPr>
              <p:cNvSpPr txBox="1"/>
              <p:nvPr/>
            </p:nvSpPr>
            <p:spPr>
              <a:xfrm>
                <a:off x="533400" y="5752365"/>
                <a:ext cx="6096000" cy="830997"/>
              </a:xfrm>
              <a:prstGeom prst="rect">
                <a:avLst/>
              </a:prstGeom>
              <a:noFill/>
            </p:spPr>
            <p:txBody>
              <a:bodyPr wrap="square" rtlCol="0">
                <a:spAutoFit/>
              </a:bodyPr>
              <a:lstStyle/>
              <a:p>
                <a:r>
                  <a:rPr lang="en-US" sz="2400" b="1" dirty="0">
                    <a:latin typeface="+mj-lt"/>
                  </a:rPr>
                  <a:t>However, if </a:t>
                </a:r>
                <a14:m>
                  <m:oMath xmlns:m="http://schemas.openxmlformats.org/officeDocument/2006/math">
                    <m:sSub>
                      <m:sSubPr>
                        <m:ctrlPr>
                          <a:rPr lang="en-US" sz="2400" i="1">
                            <a:latin typeface="Cambria Math" panose="02040503050406030204" pitchFamily="18" charset="0"/>
                          </a:rPr>
                        </m:ctrlPr>
                      </m:sSubPr>
                      <m:e>
                        <m:r>
                          <m:rPr>
                            <m:sty m:val="p"/>
                          </m:rPr>
                          <a:rPr lang="el-GR" sz="2400" i="1">
                            <a:latin typeface="Cambria Math" panose="02040503050406030204" pitchFamily="18" charset="0"/>
                          </a:rPr>
                          <m:t>β</m:t>
                        </m:r>
                      </m:e>
                      <m:sub>
                        <m:r>
                          <a:rPr lang="en-US" sz="2400" i="1">
                            <a:latin typeface="Cambria Math" panose="02040503050406030204" pitchFamily="18" charset="0"/>
                          </a:rPr>
                          <m:t>𝐿𝐻</m:t>
                        </m:r>
                      </m:sub>
                    </m:sSub>
                  </m:oMath>
                </a14:m>
                <a:r>
                  <a:rPr lang="en-US" sz="2400" b="1" dirty="0">
                    <a:latin typeface="+mj-lt"/>
                  </a:rPr>
                  <a:t> is large enough to sustain an endemic equilibrium in the L subgroup, then…. </a:t>
                </a:r>
              </a:p>
            </p:txBody>
          </p:sp>
        </mc:Choice>
        <mc:Fallback xmlns="">
          <p:sp>
            <p:nvSpPr>
              <p:cNvPr id="20" name="TextBox 19">
                <a:extLst>
                  <a:ext uri="{FF2B5EF4-FFF2-40B4-BE49-F238E27FC236}">
                    <a16:creationId xmlns:a16="http://schemas.microsoft.com/office/drawing/2014/main" id="{A68C040A-74D7-4AF7-879E-97AF1999CB57}"/>
                  </a:ext>
                </a:extLst>
              </p:cNvPr>
              <p:cNvSpPr txBox="1">
                <a:spLocks noRot="1" noChangeAspect="1" noMove="1" noResize="1" noEditPoints="1" noAdjustHandles="1" noChangeArrowheads="1" noChangeShapeType="1" noTextEdit="1"/>
              </p:cNvSpPr>
              <p:nvPr/>
            </p:nvSpPr>
            <p:spPr>
              <a:xfrm>
                <a:off x="533400" y="5752365"/>
                <a:ext cx="6096000" cy="830997"/>
              </a:xfrm>
              <a:prstGeom prst="rect">
                <a:avLst/>
              </a:prstGeom>
              <a:blipFill>
                <a:blip r:embed="rId2"/>
                <a:stretch>
                  <a:fillRect l="-1600" t="-5882" r="-2400" b="-1617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1" name="Rectangle 20">
                <a:extLst>
                  <a:ext uri="{FF2B5EF4-FFF2-40B4-BE49-F238E27FC236}">
                    <a16:creationId xmlns:a16="http://schemas.microsoft.com/office/drawing/2014/main" id="{D44E0E7E-D2D5-474B-B801-984618E58852}"/>
                  </a:ext>
                </a:extLst>
              </p:cNvPr>
              <p:cNvSpPr/>
              <p:nvPr/>
            </p:nvSpPr>
            <p:spPr>
              <a:xfrm>
                <a:off x="6477000" y="5828122"/>
                <a:ext cx="2344466" cy="699102"/>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l-GR" sz="2000" b="1" i="1" smtClean="0">
                          <a:latin typeface="Cambria Math" panose="02040503050406030204" pitchFamily="18" charset="0"/>
                        </a:rPr>
                        <m:t>𝜷</m:t>
                      </m:r>
                      <m:r>
                        <a:rPr lang="en-US" sz="2000" i="1">
                          <a:latin typeface="Cambria Math" panose="02040503050406030204" pitchFamily="18" charset="0"/>
                        </a:rPr>
                        <m:t>=</m:t>
                      </m:r>
                      <m:d>
                        <m:dPr>
                          <m:ctrlPr>
                            <a:rPr lang="en-US" sz="2000" i="1">
                              <a:latin typeface="Cambria Math" panose="02040503050406030204" pitchFamily="18" charset="0"/>
                            </a:rPr>
                          </m:ctrlPr>
                        </m:dPr>
                        <m:e>
                          <m:m>
                            <m:mPr>
                              <m:mcs>
                                <m:mc>
                                  <m:mcPr>
                                    <m:count m:val="2"/>
                                    <m:mcJc m:val="center"/>
                                  </m:mcPr>
                                </m:mc>
                              </m:mcs>
                              <m:ctrlPr>
                                <a:rPr lang="en-US" sz="2000" i="1">
                                  <a:latin typeface="Cambria Math" panose="02040503050406030204" pitchFamily="18" charset="0"/>
                                </a:rPr>
                              </m:ctrlPr>
                            </m:mPr>
                            <m:mr>
                              <m:e>
                                <m:sSub>
                                  <m:sSubPr>
                                    <m:ctrlPr>
                                      <a:rPr lang="en-US" sz="2000" i="1">
                                        <a:latin typeface="Cambria Math" panose="02040503050406030204" pitchFamily="18" charset="0"/>
                                      </a:rPr>
                                    </m:ctrlPr>
                                  </m:sSubPr>
                                  <m:e>
                                    <m:r>
                                      <m:rPr>
                                        <m:sty m:val="p"/>
                                      </m:rPr>
                                      <a:rPr lang="el-GR" sz="2000" i="1">
                                        <a:latin typeface="Cambria Math" panose="02040503050406030204" pitchFamily="18" charset="0"/>
                                      </a:rPr>
                                      <m:t>β</m:t>
                                    </m:r>
                                  </m:e>
                                  <m:sub>
                                    <m:r>
                                      <a:rPr lang="en-US" sz="2000" i="1">
                                        <a:latin typeface="Cambria Math" panose="02040503050406030204" pitchFamily="18" charset="0"/>
                                      </a:rPr>
                                      <m:t>𝐻𝐻</m:t>
                                    </m:r>
                                  </m:sub>
                                </m:sSub>
                              </m:e>
                              <m:e>
                                <m:sSub>
                                  <m:sSubPr>
                                    <m:ctrlPr>
                                      <a:rPr lang="en-US" sz="2000" i="1">
                                        <a:latin typeface="Cambria Math" panose="02040503050406030204" pitchFamily="18" charset="0"/>
                                      </a:rPr>
                                    </m:ctrlPr>
                                  </m:sSubPr>
                                  <m:e>
                                    <m:r>
                                      <m:rPr>
                                        <m:sty m:val="p"/>
                                      </m:rPr>
                                      <a:rPr lang="el-GR" sz="2000" i="1">
                                        <a:latin typeface="Cambria Math" panose="02040503050406030204" pitchFamily="18" charset="0"/>
                                      </a:rPr>
                                      <m:t>β</m:t>
                                    </m:r>
                                  </m:e>
                                  <m:sub>
                                    <m:r>
                                      <a:rPr lang="en-US" sz="2000" i="1">
                                        <a:latin typeface="Cambria Math" panose="02040503050406030204" pitchFamily="18" charset="0"/>
                                      </a:rPr>
                                      <m:t>𝐻</m:t>
                                    </m:r>
                                    <m:r>
                                      <a:rPr lang="en-US" sz="2000" b="0" i="1" smtClean="0">
                                        <a:latin typeface="Cambria Math" panose="02040503050406030204" pitchFamily="18" charset="0"/>
                                      </a:rPr>
                                      <m:t>𝐿</m:t>
                                    </m:r>
                                  </m:sub>
                                </m:sSub>
                              </m:e>
                            </m:mr>
                            <m:mr>
                              <m:e>
                                <m:sSub>
                                  <m:sSubPr>
                                    <m:ctrlPr>
                                      <a:rPr lang="en-US" sz="2000" i="1">
                                        <a:latin typeface="Cambria Math" panose="02040503050406030204" pitchFamily="18" charset="0"/>
                                      </a:rPr>
                                    </m:ctrlPr>
                                  </m:sSubPr>
                                  <m:e>
                                    <m:r>
                                      <m:rPr>
                                        <m:sty m:val="p"/>
                                      </m:rPr>
                                      <a:rPr lang="el-GR" sz="2000" i="1">
                                        <a:latin typeface="Cambria Math" panose="02040503050406030204" pitchFamily="18" charset="0"/>
                                      </a:rPr>
                                      <m:t>β</m:t>
                                    </m:r>
                                  </m:e>
                                  <m:sub>
                                    <m:r>
                                      <a:rPr lang="en-US" sz="2000" b="0" i="1" smtClean="0">
                                        <a:latin typeface="Cambria Math" panose="02040503050406030204" pitchFamily="18" charset="0"/>
                                      </a:rPr>
                                      <m:t>𝐿</m:t>
                                    </m:r>
                                    <m:r>
                                      <a:rPr lang="en-US" sz="2000" i="1">
                                        <a:latin typeface="Cambria Math" panose="02040503050406030204" pitchFamily="18" charset="0"/>
                                      </a:rPr>
                                      <m:t>𝐻</m:t>
                                    </m:r>
                                  </m:sub>
                                </m:sSub>
                              </m:e>
                              <m:e>
                                <m:sSub>
                                  <m:sSubPr>
                                    <m:ctrlPr>
                                      <a:rPr lang="en-US" sz="2000" i="1">
                                        <a:latin typeface="Cambria Math" panose="02040503050406030204" pitchFamily="18" charset="0"/>
                                      </a:rPr>
                                    </m:ctrlPr>
                                  </m:sSubPr>
                                  <m:e>
                                    <m:r>
                                      <m:rPr>
                                        <m:sty m:val="p"/>
                                      </m:rPr>
                                      <a:rPr lang="el-GR" sz="2000" i="1">
                                        <a:latin typeface="Cambria Math" panose="02040503050406030204" pitchFamily="18" charset="0"/>
                                      </a:rPr>
                                      <m:t>β</m:t>
                                    </m:r>
                                  </m:e>
                                  <m:sub>
                                    <m:r>
                                      <a:rPr lang="en-US" sz="2000" i="1">
                                        <a:latin typeface="Cambria Math" panose="02040503050406030204" pitchFamily="18" charset="0"/>
                                      </a:rPr>
                                      <m:t>𝐿𝐿</m:t>
                                    </m:r>
                                  </m:sub>
                                </m:sSub>
                              </m:e>
                            </m:mr>
                          </m:m>
                        </m:e>
                      </m:d>
                    </m:oMath>
                  </m:oMathPara>
                </a14:m>
                <a:endParaRPr lang="en-US" dirty="0"/>
              </a:p>
            </p:txBody>
          </p:sp>
        </mc:Choice>
        <mc:Fallback xmlns="">
          <p:sp>
            <p:nvSpPr>
              <p:cNvPr id="21" name="Rectangle 20">
                <a:extLst>
                  <a:ext uri="{FF2B5EF4-FFF2-40B4-BE49-F238E27FC236}">
                    <a16:creationId xmlns:a16="http://schemas.microsoft.com/office/drawing/2014/main" id="{D44E0E7E-D2D5-474B-B801-984618E58852}"/>
                  </a:ext>
                </a:extLst>
              </p:cNvPr>
              <p:cNvSpPr>
                <a:spLocks noRot="1" noChangeAspect="1" noMove="1" noResize="1" noEditPoints="1" noAdjustHandles="1" noChangeArrowheads="1" noChangeShapeType="1" noTextEdit="1"/>
              </p:cNvSpPr>
              <p:nvPr/>
            </p:nvSpPr>
            <p:spPr>
              <a:xfrm>
                <a:off x="6477000" y="5828122"/>
                <a:ext cx="2344466" cy="699102"/>
              </a:xfrm>
              <a:prstGeom prst="rect">
                <a:avLst/>
              </a:prstGeom>
              <a:blipFill>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065644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58505-DF39-4D6E-BE41-657F1AEF84A4}"/>
              </a:ext>
            </a:extLst>
          </p:cNvPr>
          <p:cNvSpPr>
            <a:spLocks noGrp="1"/>
          </p:cNvSpPr>
          <p:nvPr>
            <p:ph type="title"/>
          </p:nvPr>
        </p:nvSpPr>
        <p:spPr/>
        <p:txBody>
          <a:bodyPr/>
          <a:lstStyle/>
          <a:p>
            <a:r>
              <a:rPr lang="en-US" b="1" dirty="0"/>
              <a:t>Implications of Risk Stratification</a:t>
            </a:r>
          </a:p>
        </p:txBody>
      </p:sp>
      <p:cxnSp>
        <p:nvCxnSpPr>
          <p:cNvPr id="6" name="Straight Connector 5">
            <a:extLst>
              <a:ext uri="{FF2B5EF4-FFF2-40B4-BE49-F238E27FC236}">
                <a16:creationId xmlns:a16="http://schemas.microsoft.com/office/drawing/2014/main" id="{C5A9AEB1-FC07-4010-9274-0BB12E83DB8D}"/>
              </a:ext>
            </a:extLst>
          </p:cNvPr>
          <p:cNvCxnSpPr>
            <a:cxnSpLocks/>
          </p:cNvCxnSpPr>
          <p:nvPr/>
        </p:nvCxnSpPr>
        <p:spPr>
          <a:xfrm>
            <a:off x="914400" y="1960061"/>
            <a:ext cx="0" cy="449782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8CD5CE54-BB95-464D-AA5D-9679A87BB714}"/>
              </a:ext>
            </a:extLst>
          </p:cNvPr>
          <p:cNvCxnSpPr>
            <a:cxnSpLocks/>
          </p:cNvCxnSpPr>
          <p:nvPr/>
        </p:nvCxnSpPr>
        <p:spPr>
          <a:xfrm flipH="1">
            <a:off x="914400" y="6472358"/>
            <a:ext cx="73914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BADBC51F-28BE-435A-A782-FEAB69CBE8F1}"/>
              </a:ext>
            </a:extLst>
          </p:cNvPr>
          <p:cNvSpPr txBox="1"/>
          <p:nvPr/>
        </p:nvSpPr>
        <p:spPr>
          <a:xfrm>
            <a:off x="7772400" y="6457890"/>
            <a:ext cx="712054" cy="400110"/>
          </a:xfrm>
          <a:prstGeom prst="rect">
            <a:avLst/>
          </a:prstGeom>
          <a:noFill/>
        </p:spPr>
        <p:txBody>
          <a:bodyPr wrap="none" rtlCol="0">
            <a:spAutoFit/>
          </a:bodyPr>
          <a:lstStyle/>
          <a:p>
            <a:r>
              <a:rPr lang="en-US" sz="2000" b="1" dirty="0">
                <a:latin typeface="+mj-lt"/>
              </a:rPr>
              <a:t>Time</a:t>
            </a:r>
          </a:p>
        </p:txBody>
      </p:sp>
      <p:sp>
        <p:nvSpPr>
          <p:cNvPr id="11" name="TextBox 10">
            <a:extLst>
              <a:ext uri="{FF2B5EF4-FFF2-40B4-BE49-F238E27FC236}">
                <a16:creationId xmlns:a16="http://schemas.microsoft.com/office/drawing/2014/main" id="{DC04BA37-5459-4DB1-AF5B-D6702196C3E2}"/>
              </a:ext>
            </a:extLst>
          </p:cNvPr>
          <p:cNvSpPr txBox="1"/>
          <p:nvPr/>
        </p:nvSpPr>
        <p:spPr>
          <a:xfrm rot="16200000">
            <a:off x="185675" y="2519305"/>
            <a:ext cx="1057341" cy="400110"/>
          </a:xfrm>
          <a:prstGeom prst="rect">
            <a:avLst/>
          </a:prstGeom>
          <a:noFill/>
        </p:spPr>
        <p:txBody>
          <a:bodyPr wrap="none" rtlCol="0">
            <a:spAutoFit/>
          </a:bodyPr>
          <a:lstStyle/>
          <a:p>
            <a:r>
              <a:rPr lang="en-US" sz="2000" b="1" dirty="0">
                <a:latin typeface="+mj-lt"/>
              </a:rPr>
              <a:t>Infected</a:t>
            </a:r>
          </a:p>
        </p:txBody>
      </p:sp>
      <p:sp>
        <p:nvSpPr>
          <p:cNvPr id="12" name="Freeform: Shape 11">
            <a:extLst>
              <a:ext uri="{FF2B5EF4-FFF2-40B4-BE49-F238E27FC236}">
                <a16:creationId xmlns:a16="http://schemas.microsoft.com/office/drawing/2014/main" id="{8787FAFC-B7DE-4A21-82AD-539BA22B3406}"/>
              </a:ext>
            </a:extLst>
          </p:cNvPr>
          <p:cNvSpPr/>
          <p:nvPr/>
        </p:nvSpPr>
        <p:spPr>
          <a:xfrm>
            <a:off x="937550" y="2343092"/>
            <a:ext cx="7139650" cy="2133591"/>
          </a:xfrm>
          <a:custGeom>
            <a:avLst/>
            <a:gdLst>
              <a:gd name="connsiteX0" fmla="*/ 0 w 7592993"/>
              <a:gd name="connsiteY0" fmla="*/ 1094320 h 2311691"/>
              <a:gd name="connsiteX1" fmla="*/ 1412112 w 7592993"/>
              <a:gd name="connsiteY1" fmla="*/ 2124467 h 2311691"/>
              <a:gd name="connsiteX2" fmla="*/ 3356659 w 7592993"/>
              <a:gd name="connsiteY2" fmla="*/ 2136042 h 2311691"/>
              <a:gd name="connsiteX3" fmla="*/ 6609145 w 7592993"/>
              <a:gd name="connsiteY3" fmla="*/ 330391 h 2311691"/>
              <a:gd name="connsiteX4" fmla="*/ 7592993 w 7592993"/>
              <a:gd name="connsiteY4" fmla="*/ 6300 h 23116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2993" h="2311691">
                <a:moveTo>
                  <a:pt x="0" y="1094320"/>
                </a:moveTo>
                <a:cubicBezTo>
                  <a:pt x="426334" y="1522583"/>
                  <a:pt x="852669" y="1950847"/>
                  <a:pt x="1412112" y="2124467"/>
                </a:cubicBezTo>
                <a:cubicBezTo>
                  <a:pt x="1971555" y="2298087"/>
                  <a:pt x="2490487" y="2435055"/>
                  <a:pt x="3356659" y="2136042"/>
                </a:cubicBezTo>
                <a:cubicBezTo>
                  <a:pt x="4222831" y="1837029"/>
                  <a:pt x="5903089" y="685348"/>
                  <a:pt x="6609145" y="330391"/>
                </a:cubicBezTo>
                <a:cubicBezTo>
                  <a:pt x="7315201" y="-24566"/>
                  <a:pt x="7454097" y="-9133"/>
                  <a:pt x="7592993" y="6300"/>
                </a:cubicBezTo>
              </a:path>
            </a:pathLst>
          </a:custGeom>
          <a:noFill/>
          <a:ln w="762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CAB05935-B386-4979-9571-2F0C7CC06A11}"/>
              </a:ext>
            </a:extLst>
          </p:cNvPr>
          <p:cNvSpPr/>
          <p:nvPr/>
        </p:nvSpPr>
        <p:spPr>
          <a:xfrm>
            <a:off x="925975" y="1960061"/>
            <a:ext cx="7139648" cy="4421626"/>
          </a:xfrm>
          <a:custGeom>
            <a:avLst/>
            <a:gdLst>
              <a:gd name="connsiteX0" fmla="*/ 0 w 7824486"/>
              <a:gd name="connsiteY0" fmla="*/ 4851750 h 4851750"/>
              <a:gd name="connsiteX1" fmla="*/ 590309 w 7824486"/>
              <a:gd name="connsiteY1" fmla="*/ 3821603 h 4851750"/>
              <a:gd name="connsiteX2" fmla="*/ 2349660 w 7824486"/>
              <a:gd name="connsiteY2" fmla="*/ 1888631 h 4851750"/>
              <a:gd name="connsiteX3" fmla="*/ 6412374 w 7824486"/>
              <a:gd name="connsiteY3" fmla="*/ 302899 h 4851750"/>
              <a:gd name="connsiteX4" fmla="*/ 7824486 w 7824486"/>
              <a:gd name="connsiteY4" fmla="*/ 1958 h 4851750"/>
              <a:gd name="connsiteX0" fmla="*/ 0 w 7824486"/>
              <a:gd name="connsiteY0" fmla="*/ 4851750 h 4851750"/>
              <a:gd name="connsiteX1" fmla="*/ 590309 w 7824486"/>
              <a:gd name="connsiteY1" fmla="*/ 3821603 h 4851750"/>
              <a:gd name="connsiteX2" fmla="*/ 2641414 w 7824486"/>
              <a:gd name="connsiteY2" fmla="*/ 2269826 h 4851750"/>
              <a:gd name="connsiteX3" fmla="*/ 6412374 w 7824486"/>
              <a:gd name="connsiteY3" fmla="*/ 302899 h 4851750"/>
              <a:gd name="connsiteX4" fmla="*/ 7824486 w 7824486"/>
              <a:gd name="connsiteY4" fmla="*/ 1958 h 4851750"/>
              <a:gd name="connsiteX0" fmla="*/ 0 w 7824486"/>
              <a:gd name="connsiteY0" fmla="*/ 4853977 h 4853977"/>
              <a:gd name="connsiteX1" fmla="*/ 590309 w 7824486"/>
              <a:gd name="connsiteY1" fmla="*/ 3823830 h 4853977"/>
              <a:gd name="connsiteX2" fmla="*/ 2641414 w 7824486"/>
              <a:gd name="connsiteY2" fmla="*/ 2272053 h 4853977"/>
              <a:gd name="connsiteX3" fmla="*/ 6767552 w 7824486"/>
              <a:gd name="connsiteY3" fmla="*/ 279713 h 4853977"/>
              <a:gd name="connsiteX4" fmla="*/ 7824486 w 7824486"/>
              <a:gd name="connsiteY4" fmla="*/ 4185 h 4853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486" h="4853977">
                <a:moveTo>
                  <a:pt x="0" y="4853977"/>
                </a:moveTo>
                <a:cubicBezTo>
                  <a:pt x="99349" y="4585830"/>
                  <a:pt x="150073" y="4254151"/>
                  <a:pt x="590309" y="3823830"/>
                </a:cubicBezTo>
                <a:cubicBezTo>
                  <a:pt x="1030545" y="3393509"/>
                  <a:pt x="1611874" y="2862739"/>
                  <a:pt x="2641414" y="2272053"/>
                </a:cubicBezTo>
                <a:cubicBezTo>
                  <a:pt x="3670955" y="1681367"/>
                  <a:pt x="5855081" y="594158"/>
                  <a:pt x="6767552" y="279713"/>
                </a:cubicBezTo>
                <a:cubicBezTo>
                  <a:pt x="7680023" y="-34733"/>
                  <a:pt x="7574665" y="-2568"/>
                  <a:pt x="7824486" y="4185"/>
                </a:cubicBezTo>
              </a:path>
            </a:pathLst>
          </a:custGeom>
          <a:noFill/>
          <a:ln w="762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B4043EF0-4B81-4A58-A91A-5045BBAC8DF3}"/>
              </a:ext>
            </a:extLst>
          </p:cNvPr>
          <p:cNvSpPr txBox="1"/>
          <p:nvPr/>
        </p:nvSpPr>
        <p:spPr>
          <a:xfrm rot="19969808">
            <a:off x="4267510" y="2557893"/>
            <a:ext cx="1904880" cy="461665"/>
          </a:xfrm>
          <a:prstGeom prst="rect">
            <a:avLst/>
          </a:prstGeom>
          <a:noFill/>
        </p:spPr>
        <p:txBody>
          <a:bodyPr wrap="none" rtlCol="0">
            <a:spAutoFit/>
          </a:bodyPr>
          <a:lstStyle/>
          <a:p>
            <a:r>
              <a:rPr lang="en-US" sz="2400" b="1" dirty="0">
                <a:solidFill>
                  <a:schemeClr val="accent6">
                    <a:lumMod val="75000"/>
                  </a:schemeClr>
                </a:solidFill>
                <a:latin typeface="+mj-lt"/>
              </a:rPr>
              <a:t>H SUBGROUP</a:t>
            </a:r>
          </a:p>
        </p:txBody>
      </p:sp>
      <p:sp>
        <p:nvSpPr>
          <p:cNvPr id="15" name="TextBox 14">
            <a:extLst>
              <a:ext uri="{FF2B5EF4-FFF2-40B4-BE49-F238E27FC236}">
                <a16:creationId xmlns:a16="http://schemas.microsoft.com/office/drawing/2014/main" id="{6EBEF806-54DE-4D34-9816-DCA6665FAA97}"/>
              </a:ext>
            </a:extLst>
          </p:cNvPr>
          <p:cNvSpPr txBox="1"/>
          <p:nvPr/>
        </p:nvSpPr>
        <p:spPr>
          <a:xfrm rot="19827339">
            <a:off x="4619617" y="3658217"/>
            <a:ext cx="1840760" cy="461665"/>
          </a:xfrm>
          <a:prstGeom prst="rect">
            <a:avLst/>
          </a:prstGeom>
          <a:noFill/>
        </p:spPr>
        <p:txBody>
          <a:bodyPr wrap="none" rtlCol="0">
            <a:spAutoFit/>
          </a:bodyPr>
          <a:lstStyle/>
          <a:p>
            <a:r>
              <a:rPr lang="en-US" sz="2400" b="1" dirty="0">
                <a:solidFill>
                  <a:schemeClr val="accent4">
                    <a:lumMod val="75000"/>
                  </a:schemeClr>
                </a:solidFill>
                <a:latin typeface="+mj-lt"/>
              </a:rPr>
              <a:t>L SUBGROUP</a:t>
            </a:r>
          </a:p>
        </p:txBody>
      </p:sp>
      <p:sp>
        <p:nvSpPr>
          <p:cNvPr id="17" name="Rectangle 16">
            <a:extLst>
              <a:ext uri="{FF2B5EF4-FFF2-40B4-BE49-F238E27FC236}">
                <a16:creationId xmlns:a16="http://schemas.microsoft.com/office/drawing/2014/main" id="{ED81BA32-D1FD-4510-B18A-5FBC2B8119A3}"/>
              </a:ext>
            </a:extLst>
          </p:cNvPr>
          <p:cNvSpPr/>
          <p:nvPr/>
        </p:nvSpPr>
        <p:spPr>
          <a:xfrm>
            <a:off x="937550" y="1295400"/>
            <a:ext cx="2110450" cy="5052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t>Initial Phase</a:t>
            </a:r>
          </a:p>
        </p:txBody>
      </p:sp>
      <p:sp>
        <p:nvSpPr>
          <p:cNvPr id="18" name="Rectangle 17">
            <a:extLst>
              <a:ext uri="{FF2B5EF4-FFF2-40B4-BE49-F238E27FC236}">
                <a16:creationId xmlns:a16="http://schemas.microsoft.com/office/drawing/2014/main" id="{319E3535-1325-49B4-8CCD-8081C8F4C43F}"/>
              </a:ext>
            </a:extLst>
          </p:cNvPr>
          <p:cNvSpPr/>
          <p:nvPr/>
        </p:nvSpPr>
        <p:spPr>
          <a:xfrm>
            <a:off x="3048000" y="1295400"/>
            <a:ext cx="3406527" cy="505269"/>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2400" b="1" dirty="0"/>
              <a:t>Slaved Phase</a:t>
            </a:r>
          </a:p>
        </p:txBody>
      </p:sp>
      <p:sp>
        <p:nvSpPr>
          <p:cNvPr id="19" name="Rectangle 18">
            <a:extLst>
              <a:ext uri="{FF2B5EF4-FFF2-40B4-BE49-F238E27FC236}">
                <a16:creationId xmlns:a16="http://schemas.microsoft.com/office/drawing/2014/main" id="{1CC01CD9-E3FB-48A0-AD2F-3E86F033CD02}"/>
              </a:ext>
            </a:extLst>
          </p:cNvPr>
          <p:cNvSpPr/>
          <p:nvPr/>
        </p:nvSpPr>
        <p:spPr>
          <a:xfrm>
            <a:off x="6454527" y="1295400"/>
            <a:ext cx="2613273" cy="505269"/>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400" b="1" dirty="0"/>
              <a:t>Equilibrium Phase</a:t>
            </a:r>
          </a:p>
        </p:txBody>
      </p:sp>
    </p:spTree>
    <p:extLst>
      <p:ext uri="{BB962C8B-B14F-4D97-AF65-F5344CB8AC3E}">
        <p14:creationId xmlns:p14="http://schemas.microsoft.com/office/powerpoint/2010/main" val="2484268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p:bldP spid="15" grpId="0"/>
      <p:bldP spid="17" grpId="0" animBg="1"/>
      <p:bldP spid="18" grpId="0" animBg="1"/>
      <p:bldP spid="1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58505-DF39-4D6E-BE41-657F1AEF84A4}"/>
              </a:ext>
            </a:extLst>
          </p:cNvPr>
          <p:cNvSpPr>
            <a:spLocks noGrp="1"/>
          </p:cNvSpPr>
          <p:nvPr>
            <p:ph type="title"/>
          </p:nvPr>
        </p:nvSpPr>
        <p:spPr/>
        <p:txBody>
          <a:bodyPr/>
          <a:lstStyle/>
          <a:p>
            <a:r>
              <a:rPr lang="en-US" b="1" dirty="0"/>
              <a:t>Implications of Risk Stratification</a:t>
            </a:r>
          </a:p>
        </p:txBody>
      </p:sp>
      <p:sp>
        <p:nvSpPr>
          <p:cNvPr id="3" name="Content Placeholder 2">
            <a:extLst>
              <a:ext uri="{FF2B5EF4-FFF2-40B4-BE49-F238E27FC236}">
                <a16:creationId xmlns:a16="http://schemas.microsoft.com/office/drawing/2014/main" id="{A9BEB3DB-EDFA-413E-BADD-007C62779A78}"/>
              </a:ext>
            </a:extLst>
          </p:cNvPr>
          <p:cNvSpPr>
            <a:spLocks noGrp="1"/>
          </p:cNvSpPr>
          <p:nvPr>
            <p:ph idx="1"/>
          </p:nvPr>
        </p:nvSpPr>
        <p:spPr/>
        <p:txBody>
          <a:bodyPr/>
          <a:lstStyle/>
          <a:p>
            <a:r>
              <a:rPr lang="en-US" dirty="0"/>
              <a:t>Initial Phase: L subgroups dynamics behave similarly to if there were not interactions between subgroups (b/c not so many infected H people yet); H grows in size.</a:t>
            </a:r>
          </a:p>
          <a:p>
            <a:r>
              <a:rPr lang="en-US" dirty="0"/>
              <a:t>Slaved Phase: Growth in both groups is drive primarily by the “dominant” group’s dynamics, other subgroups become synchronized or slaved (see Eigenvalue approach in Box 3.10)</a:t>
            </a:r>
          </a:p>
          <a:p>
            <a:r>
              <a:rPr lang="en-US" dirty="0"/>
              <a:t>Equilibrium Phase: Reached because the dominant group’s prevalence stops growing </a:t>
            </a:r>
          </a:p>
          <a:p>
            <a:pPr lvl="1"/>
            <a:endParaRPr lang="en-US" dirty="0"/>
          </a:p>
          <a:p>
            <a:pPr lvl="1"/>
            <a:endParaRPr lang="en-US" dirty="0"/>
          </a:p>
        </p:txBody>
      </p:sp>
    </p:spTree>
    <p:extLst>
      <p:ext uri="{BB962C8B-B14F-4D97-AF65-F5344CB8AC3E}">
        <p14:creationId xmlns:p14="http://schemas.microsoft.com/office/powerpoint/2010/main" val="3548699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58505-DF39-4D6E-BE41-657F1AEF84A4}"/>
              </a:ext>
            </a:extLst>
          </p:cNvPr>
          <p:cNvSpPr>
            <a:spLocks noGrp="1"/>
          </p:cNvSpPr>
          <p:nvPr>
            <p:ph type="title"/>
          </p:nvPr>
        </p:nvSpPr>
        <p:spPr/>
        <p:txBody>
          <a:bodyPr/>
          <a:lstStyle/>
          <a:p>
            <a:r>
              <a:rPr lang="en-US" b="1" dirty="0"/>
              <a:t>Implications of Risk Stratification</a:t>
            </a:r>
          </a:p>
        </p:txBody>
      </p:sp>
      <p:sp>
        <p:nvSpPr>
          <p:cNvPr id="3" name="Content Placeholder 2">
            <a:extLst>
              <a:ext uri="{FF2B5EF4-FFF2-40B4-BE49-F238E27FC236}">
                <a16:creationId xmlns:a16="http://schemas.microsoft.com/office/drawing/2014/main" id="{A9BEB3DB-EDFA-413E-BADD-007C62779A78}"/>
              </a:ext>
            </a:extLst>
          </p:cNvPr>
          <p:cNvSpPr>
            <a:spLocks noGrp="1"/>
          </p:cNvSpPr>
          <p:nvPr>
            <p:ph idx="1"/>
          </p:nvPr>
        </p:nvSpPr>
        <p:spPr/>
        <p:txBody>
          <a:bodyPr/>
          <a:lstStyle/>
          <a:p>
            <a:r>
              <a:rPr lang="en-US" dirty="0"/>
              <a:t>Initial Phase: L subgroups dynamics behave similarly to if there were not interactions between subgroups (b/c not so many infected H people yet); H grows in size.</a:t>
            </a:r>
          </a:p>
          <a:p>
            <a:r>
              <a:rPr lang="en-US" dirty="0"/>
              <a:t>Slaved Phase: Growth in both groups is drive primarily by the “dominant” group’s dynamics, other subgroups become synchronized or slaved (see Eigenvalue approach in Box 3.10)</a:t>
            </a:r>
          </a:p>
          <a:p>
            <a:r>
              <a:rPr lang="en-US" dirty="0"/>
              <a:t>Equilibrium Phase: Reached because the dominant group’s prevalence stops growing </a:t>
            </a:r>
          </a:p>
          <a:p>
            <a:pPr lvl="1"/>
            <a:endParaRPr lang="en-US" dirty="0"/>
          </a:p>
          <a:p>
            <a:pPr lvl="1"/>
            <a:endParaRPr lang="en-US" dirty="0"/>
          </a:p>
        </p:txBody>
      </p:sp>
      <p:sp>
        <p:nvSpPr>
          <p:cNvPr id="4" name="TextBox 3">
            <a:extLst>
              <a:ext uri="{FF2B5EF4-FFF2-40B4-BE49-F238E27FC236}">
                <a16:creationId xmlns:a16="http://schemas.microsoft.com/office/drawing/2014/main" id="{C8A15568-FD3A-4DB0-8AA2-9DC29F8A5059}"/>
              </a:ext>
            </a:extLst>
          </p:cNvPr>
          <p:cNvSpPr txBox="1"/>
          <p:nvPr/>
        </p:nvSpPr>
        <p:spPr>
          <a:xfrm>
            <a:off x="266700" y="1295400"/>
            <a:ext cx="8610600" cy="255454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For stratified models like these, the Initial Phase (whether there is rise or fall) and ultimately where the system goes depends both on R0s and on initial conditions (amount of infectious individuals in each subgroup at time 0)</a:t>
            </a:r>
          </a:p>
        </p:txBody>
      </p:sp>
      <p:sp>
        <p:nvSpPr>
          <p:cNvPr id="5" name="TextBox 4">
            <a:extLst>
              <a:ext uri="{FF2B5EF4-FFF2-40B4-BE49-F238E27FC236}">
                <a16:creationId xmlns:a16="http://schemas.microsoft.com/office/drawing/2014/main" id="{78EDBC8A-354B-4250-91E8-F39D67C37863}"/>
              </a:ext>
            </a:extLst>
          </p:cNvPr>
          <p:cNvSpPr txBox="1"/>
          <p:nvPr/>
        </p:nvSpPr>
        <p:spPr>
          <a:xfrm>
            <a:off x="266700" y="3810000"/>
            <a:ext cx="8610600" cy="3046988"/>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Stratified models can sustain an endemic equilibrium with relatively low levels of overall prevalence (higher fraction of H subgroup infected though) as they have higher R0s than otherwise similar unstructured models (harder to achieve complete eradication)</a:t>
            </a:r>
          </a:p>
        </p:txBody>
      </p:sp>
    </p:spTree>
    <p:extLst>
      <p:ext uri="{BB962C8B-B14F-4D97-AF65-F5344CB8AC3E}">
        <p14:creationId xmlns:p14="http://schemas.microsoft.com/office/powerpoint/2010/main" val="1026324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58505-DF39-4D6E-BE41-657F1AEF84A4}"/>
              </a:ext>
            </a:extLst>
          </p:cNvPr>
          <p:cNvSpPr>
            <a:spLocks noGrp="1"/>
          </p:cNvSpPr>
          <p:nvPr>
            <p:ph type="title"/>
          </p:nvPr>
        </p:nvSpPr>
        <p:spPr/>
        <p:txBody>
          <a:bodyPr/>
          <a:lstStyle/>
          <a:p>
            <a:r>
              <a:rPr lang="en-US" b="1" dirty="0"/>
              <a:t>Control Measures in Stratified Models</a:t>
            </a:r>
          </a:p>
        </p:txBody>
      </p:sp>
      <p:sp>
        <p:nvSpPr>
          <p:cNvPr id="3" name="Content Placeholder 2">
            <a:extLst>
              <a:ext uri="{FF2B5EF4-FFF2-40B4-BE49-F238E27FC236}">
                <a16:creationId xmlns:a16="http://schemas.microsoft.com/office/drawing/2014/main" id="{A9BEB3DB-EDFA-413E-BADD-007C62779A78}"/>
              </a:ext>
            </a:extLst>
          </p:cNvPr>
          <p:cNvSpPr>
            <a:spLocks noGrp="1"/>
          </p:cNvSpPr>
          <p:nvPr>
            <p:ph idx="1"/>
          </p:nvPr>
        </p:nvSpPr>
        <p:spPr/>
        <p:txBody>
          <a:bodyPr/>
          <a:lstStyle/>
          <a:p>
            <a:r>
              <a:rPr lang="en-US" dirty="0"/>
              <a:t>In an unstructured SI model, an intervention like vaccination transforms it into an SIR model (vaccinated people are immune like recovered people but without having been sick)</a:t>
            </a:r>
          </a:p>
          <a:p>
            <a:pPr lvl="1"/>
            <a:r>
              <a:rPr lang="en-US" dirty="0"/>
              <a:t>The one decision to make is what fraction of the population to vaccinate for optimal control</a:t>
            </a:r>
          </a:p>
          <a:p>
            <a:pPr lvl="1"/>
            <a:endParaRPr lang="en-US" dirty="0"/>
          </a:p>
          <a:p>
            <a:pPr lvl="1"/>
            <a:endParaRPr lang="en-US" dirty="0"/>
          </a:p>
        </p:txBody>
      </p:sp>
      <p:sp>
        <p:nvSpPr>
          <p:cNvPr id="6" name="Rectangle 5">
            <a:extLst>
              <a:ext uri="{FF2B5EF4-FFF2-40B4-BE49-F238E27FC236}">
                <a16:creationId xmlns:a16="http://schemas.microsoft.com/office/drawing/2014/main" id="{00233195-9848-4F58-B7C8-A85B591AC176}"/>
              </a:ext>
            </a:extLst>
          </p:cNvPr>
          <p:cNvSpPr/>
          <p:nvPr/>
        </p:nvSpPr>
        <p:spPr>
          <a:xfrm>
            <a:off x="1654775" y="5298848"/>
            <a:ext cx="1066785"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t>S</a:t>
            </a:r>
            <a:endParaRPr lang="en-US" b="1" dirty="0"/>
          </a:p>
        </p:txBody>
      </p:sp>
      <p:sp>
        <p:nvSpPr>
          <p:cNvPr id="11" name="Rectangle 10">
            <a:extLst>
              <a:ext uri="{FF2B5EF4-FFF2-40B4-BE49-F238E27FC236}">
                <a16:creationId xmlns:a16="http://schemas.microsoft.com/office/drawing/2014/main" id="{664C5E1E-07AC-4622-AC19-A6A0CC4C4762}"/>
              </a:ext>
            </a:extLst>
          </p:cNvPr>
          <p:cNvSpPr/>
          <p:nvPr/>
        </p:nvSpPr>
        <p:spPr>
          <a:xfrm>
            <a:off x="4114800" y="5298014"/>
            <a:ext cx="1066785" cy="990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6000" b="1" dirty="0"/>
              <a:t>I</a:t>
            </a:r>
            <a:endParaRPr lang="en-US" b="1" dirty="0"/>
          </a:p>
        </p:txBody>
      </p:sp>
      <p:sp>
        <p:nvSpPr>
          <p:cNvPr id="12" name="Rectangle 11">
            <a:extLst>
              <a:ext uri="{FF2B5EF4-FFF2-40B4-BE49-F238E27FC236}">
                <a16:creationId xmlns:a16="http://schemas.microsoft.com/office/drawing/2014/main" id="{28476D96-068C-4BE5-BB86-1EB62CBAC55B}"/>
              </a:ext>
            </a:extLst>
          </p:cNvPr>
          <p:cNvSpPr/>
          <p:nvPr/>
        </p:nvSpPr>
        <p:spPr>
          <a:xfrm>
            <a:off x="6574825" y="5298014"/>
            <a:ext cx="1066785" cy="990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6000" b="1" dirty="0"/>
              <a:t>R</a:t>
            </a:r>
            <a:endParaRPr lang="en-US" b="1" dirty="0"/>
          </a:p>
        </p:txBody>
      </p:sp>
      <p:cxnSp>
        <p:nvCxnSpPr>
          <p:cNvPr id="17" name="Straight Arrow Connector 16">
            <a:extLst>
              <a:ext uri="{FF2B5EF4-FFF2-40B4-BE49-F238E27FC236}">
                <a16:creationId xmlns:a16="http://schemas.microsoft.com/office/drawing/2014/main" id="{4CCB42DF-0579-4AC0-A7E0-FF5FD8809B3A}"/>
              </a:ext>
            </a:extLst>
          </p:cNvPr>
          <p:cNvCxnSpPr>
            <a:cxnSpLocks/>
            <a:stCxn id="6" idx="3"/>
            <a:endCxn id="11" idx="1"/>
          </p:cNvCxnSpPr>
          <p:nvPr/>
        </p:nvCxnSpPr>
        <p:spPr>
          <a:xfrm flipV="1">
            <a:off x="2721560" y="5793314"/>
            <a:ext cx="1393240" cy="83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E02B682E-C9D7-489A-AE1B-1D820FC2F117}"/>
              </a:ext>
            </a:extLst>
          </p:cNvPr>
          <p:cNvSpPr/>
          <p:nvPr/>
        </p:nvSpPr>
        <p:spPr>
          <a:xfrm>
            <a:off x="3078459" y="5313254"/>
            <a:ext cx="506870" cy="523220"/>
          </a:xfrm>
          <a:prstGeom prst="rect">
            <a:avLst/>
          </a:prstGeom>
        </p:spPr>
        <p:txBody>
          <a:bodyPr wrap="none">
            <a:spAutoFit/>
          </a:bodyPr>
          <a:lstStyle/>
          <a:p>
            <a:r>
              <a:rPr lang="en-US" sz="2800" b="1" i="1" dirty="0"/>
              <a:t>βI</a:t>
            </a:r>
            <a:endParaRPr lang="en-US" dirty="0"/>
          </a:p>
        </p:txBody>
      </p:sp>
      <p:sp>
        <p:nvSpPr>
          <p:cNvPr id="20" name="Rectangle 19">
            <a:extLst>
              <a:ext uri="{FF2B5EF4-FFF2-40B4-BE49-F238E27FC236}">
                <a16:creationId xmlns:a16="http://schemas.microsoft.com/office/drawing/2014/main" id="{473BD38D-0ADC-41A8-AA6B-DAC6D776D281}"/>
              </a:ext>
            </a:extLst>
          </p:cNvPr>
          <p:cNvSpPr/>
          <p:nvPr/>
        </p:nvSpPr>
        <p:spPr>
          <a:xfrm>
            <a:off x="5472741" y="6027004"/>
            <a:ext cx="810928" cy="523220"/>
          </a:xfrm>
          <a:prstGeom prst="rect">
            <a:avLst/>
          </a:prstGeom>
        </p:spPr>
        <p:txBody>
          <a:bodyPr wrap="none">
            <a:spAutoFit/>
          </a:bodyPr>
          <a:lstStyle/>
          <a:p>
            <a:r>
              <a:rPr lang="en-US" sz="2800" b="1" i="1" dirty="0"/>
              <a:t>Vax</a:t>
            </a:r>
            <a:endParaRPr lang="en-US" dirty="0"/>
          </a:p>
        </p:txBody>
      </p:sp>
      <p:cxnSp>
        <p:nvCxnSpPr>
          <p:cNvPr id="24" name="Connector: Elbow 23">
            <a:extLst>
              <a:ext uri="{FF2B5EF4-FFF2-40B4-BE49-F238E27FC236}">
                <a16:creationId xmlns:a16="http://schemas.microsoft.com/office/drawing/2014/main" id="{45E1CD01-A303-45F6-AED1-27A4D46C1FF9}"/>
              </a:ext>
            </a:extLst>
          </p:cNvPr>
          <p:cNvCxnSpPr>
            <a:stCxn id="6" idx="2"/>
            <a:endCxn id="12" idx="2"/>
          </p:cNvCxnSpPr>
          <p:nvPr/>
        </p:nvCxnSpPr>
        <p:spPr>
          <a:xfrm rot="5400000" flipH="1" flipV="1">
            <a:off x="4647776" y="3829006"/>
            <a:ext cx="834" cy="4920050"/>
          </a:xfrm>
          <a:prstGeom prst="bentConnector3">
            <a:avLst>
              <a:gd name="adj1" fmla="val -27410072"/>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9921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500"/>
                                        <p:tgtEl>
                                          <p:spTgt spid="2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par>
                                <p:cTn id="23" presetID="10" presetClass="entr" presetSubtype="0" fill="hold" nodeType="withEffect">
                                  <p:stCondLst>
                                    <p:cond delay="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500"/>
                                        <p:tgtEl>
                                          <p:spTgt spid="24"/>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animBg="1"/>
      <p:bldP spid="12" grpId="0" animBg="1"/>
      <p:bldP spid="19" grpId="0"/>
      <p:bldP spid="20"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3072" y="470925"/>
            <a:ext cx="3285756"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itle 4">
            <a:extLst>
              <a:ext uri="{FF2B5EF4-FFF2-40B4-BE49-F238E27FC236}">
                <a16:creationId xmlns:a16="http://schemas.microsoft.com/office/drawing/2014/main" id="{8ABB6C94-F3CF-4D31-A148-85A6692519BA}"/>
              </a:ext>
            </a:extLst>
          </p:cNvPr>
          <p:cNvSpPr>
            <a:spLocks noGrp="1"/>
          </p:cNvSpPr>
          <p:nvPr>
            <p:ph type="title"/>
          </p:nvPr>
        </p:nvSpPr>
        <p:spPr>
          <a:xfrm>
            <a:off x="647271" y="1012004"/>
            <a:ext cx="2562119" cy="4795408"/>
          </a:xfrm>
        </p:spPr>
        <p:txBody>
          <a:bodyPr>
            <a:normAutofit/>
          </a:bodyPr>
          <a:lstStyle/>
          <a:p>
            <a:r>
              <a:rPr lang="en-US" dirty="0">
                <a:solidFill>
                  <a:srgbClr val="FFFFFF"/>
                </a:solidFill>
              </a:rPr>
              <a:t>Course Roadmap</a:t>
            </a:r>
          </a:p>
        </p:txBody>
      </p:sp>
      <p:graphicFrame>
        <p:nvGraphicFramePr>
          <p:cNvPr id="8" name="Content Placeholder 5">
            <a:extLst>
              <a:ext uri="{FF2B5EF4-FFF2-40B4-BE49-F238E27FC236}">
                <a16:creationId xmlns:a16="http://schemas.microsoft.com/office/drawing/2014/main" id="{9EFEF45A-2E0A-472F-9CFB-C526DB656923}"/>
              </a:ext>
            </a:extLst>
          </p:cNvPr>
          <p:cNvGraphicFramePr>
            <a:graphicFrameLocks noGrp="1"/>
          </p:cNvGraphicFramePr>
          <p:nvPr>
            <p:ph idx="1"/>
            <p:extLst>
              <p:ext uri="{D42A27DB-BD31-4B8C-83A1-F6EECF244321}">
                <p14:modId xmlns:p14="http://schemas.microsoft.com/office/powerpoint/2010/main" val="638204011"/>
              </p:ext>
            </p:extLst>
          </p:nvPr>
        </p:nvGraphicFramePr>
        <p:xfrm>
          <a:off x="3895725" y="470924"/>
          <a:ext cx="4885203"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Rectangle 1">
            <a:extLst>
              <a:ext uri="{FF2B5EF4-FFF2-40B4-BE49-F238E27FC236}">
                <a16:creationId xmlns:a16="http://schemas.microsoft.com/office/drawing/2014/main" id="{BB6325D2-F1CE-40F2-AB57-2C308FBA2312}"/>
              </a:ext>
            </a:extLst>
          </p:cNvPr>
          <p:cNvSpPr/>
          <p:nvPr/>
        </p:nvSpPr>
        <p:spPr>
          <a:xfrm>
            <a:off x="5562600" y="1447800"/>
            <a:ext cx="1524000" cy="838200"/>
          </a:xfrm>
          <a:prstGeom prst="rect">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07308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58505-DF39-4D6E-BE41-657F1AEF84A4}"/>
              </a:ext>
            </a:extLst>
          </p:cNvPr>
          <p:cNvSpPr>
            <a:spLocks noGrp="1"/>
          </p:cNvSpPr>
          <p:nvPr>
            <p:ph type="title"/>
          </p:nvPr>
        </p:nvSpPr>
        <p:spPr/>
        <p:txBody>
          <a:bodyPr/>
          <a:lstStyle/>
          <a:p>
            <a:r>
              <a:rPr lang="en-US" b="1" dirty="0"/>
              <a:t>Control Measures in Stratified Models</a:t>
            </a:r>
          </a:p>
        </p:txBody>
      </p:sp>
      <p:sp>
        <p:nvSpPr>
          <p:cNvPr id="3" name="Content Placeholder 2">
            <a:extLst>
              <a:ext uri="{FF2B5EF4-FFF2-40B4-BE49-F238E27FC236}">
                <a16:creationId xmlns:a16="http://schemas.microsoft.com/office/drawing/2014/main" id="{A9BEB3DB-EDFA-413E-BADD-007C62779A78}"/>
              </a:ext>
            </a:extLst>
          </p:cNvPr>
          <p:cNvSpPr>
            <a:spLocks noGrp="1"/>
          </p:cNvSpPr>
          <p:nvPr>
            <p:ph idx="1"/>
          </p:nvPr>
        </p:nvSpPr>
        <p:spPr/>
        <p:txBody>
          <a:bodyPr/>
          <a:lstStyle/>
          <a:p>
            <a:r>
              <a:rPr lang="en-US" dirty="0"/>
              <a:t>In a structured SI model, interventions like vaccination have two important, related decision</a:t>
            </a:r>
          </a:p>
          <a:p>
            <a:pPr lvl="1"/>
            <a:r>
              <a:rPr lang="en-US" dirty="0"/>
              <a:t>What fraction of the population to vaccinate for optimal control (like the unstructured model)</a:t>
            </a:r>
          </a:p>
          <a:p>
            <a:pPr lvl="1"/>
            <a:r>
              <a:rPr lang="en-US" dirty="0"/>
              <a:t>How targeted should the intervention be (what proportion of those vaccinated should be recruited from the L subgroup and what fraction from the H subgroup)</a:t>
            </a:r>
          </a:p>
          <a:p>
            <a:pPr lvl="1"/>
            <a:endParaRPr lang="en-US" dirty="0"/>
          </a:p>
          <a:p>
            <a:pPr lvl="1"/>
            <a:endParaRPr lang="en-US" dirty="0"/>
          </a:p>
        </p:txBody>
      </p:sp>
    </p:spTree>
    <p:extLst>
      <p:ext uri="{BB962C8B-B14F-4D97-AF65-F5344CB8AC3E}">
        <p14:creationId xmlns:p14="http://schemas.microsoft.com/office/powerpoint/2010/main" val="191960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58505-DF39-4D6E-BE41-657F1AEF84A4}"/>
              </a:ext>
            </a:extLst>
          </p:cNvPr>
          <p:cNvSpPr>
            <a:spLocks noGrp="1"/>
          </p:cNvSpPr>
          <p:nvPr>
            <p:ph type="title"/>
          </p:nvPr>
        </p:nvSpPr>
        <p:spPr/>
        <p:txBody>
          <a:bodyPr/>
          <a:lstStyle/>
          <a:p>
            <a:r>
              <a:rPr lang="en-US" b="1" dirty="0"/>
              <a:t>Which group should be target and why?</a:t>
            </a:r>
          </a:p>
        </p:txBody>
      </p:sp>
      <p:cxnSp>
        <p:nvCxnSpPr>
          <p:cNvPr id="6" name="Straight Connector 5">
            <a:extLst>
              <a:ext uri="{FF2B5EF4-FFF2-40B4-BE49-F238E27FC236}">
                <a16:creationId xmlns:a16="http://schemas.microsoft.com/office/drawing/2014/main" id="{C5A9AEB1-FC07-4010-9274-0BB12E83DB8D}"/>
              </a:ext>
            </a:extLst>
          </p:cNvPr>
          <p:cNvCxnSpPr>
            <a:cxnSpLocks/>
          </p:cNvCxnSpPr>
          <p:nvPr/>
        </p:nvCxnSpPr>
        <p:spPr>
          <a:xfrm>
            <a:off x="914400" y="1960061"/>
            <a:ext cx="0" cy="449782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8CD5CE54-BB95-464D-AA5D-9679A87BB714}"/>
              </a:ext>
            </a:extLst>
          </p:cNvPr>
          <p:cNvCxnSpPr>
            <a:cxnSpLocks/>
          </p:cNvCxnSpPr>
          <p:nvPr/>
        </p:nvCxnSpPr>
        <p:spPr>
          <a:xfrm flipH="1">
            <a:off x="914400" y="6472358"/>
            <a:ext cx="73914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BADBC51F-28BE-435A-A782-FEAB69CBE8F1}"/>
              </a:ext>
            </a:extLst>
          </p:cNvPr>
          <p:cNvSpPr txBox="1"/>
          <p:nvPr/>
        </p:nvSpPr>
        <p:spPr>
          <a:xfrm>
            <a:off x="7772400" y="6457890"/>
            <a:ext cx="712054" cy="400110"/>
          </a:xfrm>
          <a:prstGeom prst="rect">
            <a:avLst/>
          </a:prstGeom>
          <a:noFill/>
        </p:spPr>
        <p:txBody>
          <a:bodyPr wrap="none" rtlCol="0">
            <a:spAutoFit/>
          </a:bodyPr>
          <a:lstStyle/>
          <a:p>
            <a:r>
              <a:rPr lang="en-US" sz="2000" b="1" dirty="0">
                <a:latin typeface="+mj-lt"/>
              </a:rPr>
              <a:t>Time</a:t>
            </a:r>
          </a:p>
        </p:txBody>
      </p:sp>
      <p:sp>
        <p:nvSpPr>
          <p:cNvPr id="11" name="TextBox 10">
            <a:extLst>
              <a:ext uri="{FF2B5EF4-FFF2-40B4-BE49-F238E27FC236}">
                <a16:creationId xmlns:a16="http://schemas.microsoft.com/office/drawing/2014/main" id="{DC04BA37-5459-4DB1-AF5B-D6702196C3E2}"/>
              </a:ext>
            </a:extLst>
          </p:cNvPr>
          <p:cNvSpPr txBox="1"/>
          <p:nvPr/>
        </p:nvSpPr>
        <p:spPr>
          <a:xfrm rot="16200000">
            <a:off x="185675" y="2519305"/>
            <a:ext cx="1057341" cy="400110"/>
          </a:xfrm>
          <a:prstGeom prst="rect">
            <a:avLst/>
          </a:prstGeom>
          <a:noFill/>
        </p:spPr>
        <p:txBody>
          <a:bodyPr wrap="none" rtlCol="0">
            <a:spAutoFit/>
          </a:bodyPr>
          <a:lstStyle/>
          <a:p>
            <a:r>
              <a:rPr lang="en-US" sz="2000" b="1" dirty="0">
                <a:latin typeface="+mj-lt"/>
              </a:rPr>
              <a:t>Infected</a:t>
            </a:r>
          </a:p>
        </p:txBody>
      </p:sp>
      <p:sp>
        <p:nvSpPr>
          <p:cNvPr id="12" name="Freeform: Shape 11">
            <a:extLst>
              <a:ext uri="{FF2B5EF4-FFF2-40B4-BE49-F238E27FC236}">
                <a16:creationId xmlns:a16="http://schemas.microsoft.com/office/drawing/2014/main" id="{8787FAFC-B7DE-4A21-82AD-539BA22B3406}"/>
              </a:ext>
            </a:extLst>
          </p:cNvPr>
          <p:cNvSpPr/>
          <p:nvPr/>
        </p:nvSpPr>
        <p:spPr>
          <a:xfrm>
            <a:off x="937550" y="2343092"/>
            <a:ext cx="7139650" cy="2133591"/>
          </a:xfrm>
          <a:custGeom>
            <a:avLst/>
            <a:gdLst>
              <a:gd name="connsiteX0" fmla="*/ 0 w 7592993"/>
              <a:gd name="connsiteY0" fmla="*/ 1094320 h 2311691"/>
              <a:gd name="connsiteX1" fmla="*/ 1412112 w 7592993"/>
              <a:gd name="connsiteY1" fmla="*/ 2124467 h 2311691"/>
              <a:gd name="connsiteX2" fmla="*/ 3356659 w 7592993"/>
              <a:gd name="connsiteY2" fmla="*/ 2136042 h 2311691"/>
              <a:gd name="connsiteX3" fmla="*/ 6609145 w 7592993"/>
              <a:gd name="connsiteY3" fmla="*/ 330391 h 2311691"/>
              <a:gd name="connsiteX4" fmla="*/ 7592993 w 7592993"/>
              <a:gd name="connsiteY4" fmla="*/ 6300 h 23116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2993" h="2311691">
                <a:moveTo>
                  <a:pt x="0" y="1094320"/>
                </a:moveTo>
                <a:cubicBezTo>
                  <a:pt x="426334" y="1522583"/>
                  <a:pt x="852669" y="1950847"/>
                  <a:pt x="1412112" y="2124467"/>
                </a:cubicBezTo>
                <a:cubicBezTo>
                  <a:pt x="1971555" y="2298087"/>
                  <a:pt x="2490487" y="2435055"/>
                  <a:pt x="3356659" y="2136042"/>
                </a:cubicBezTo>
                <a:cubicBezTo>
                  <a:pt x="4222831" y="1837029"/>
                  <a:pt x="5903089" y="685348"/>
                  <a:pt x="6609145" y="330391"/>
                </a:cubicBezTo>
                <a:cubicBezTo>
                  <a:pt x="7315201" y="-24566"/>
                  <a:pt x="7454097" y="-9133"/>
                  <a:pt x="7592993" y="6300"/>
                </a:cubicBezTo>
              </a:path>
            </a:pathLst>
          </a:custGeom>
          <a:noFill/>
          <a:ln w="762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CAB05935-B386-4979-9571-2F0C7CC06A11}"/>
              </a:ext>
            </a:extLst>
          </p:cNvPr>
          <p:cNvSpPr/>
          <p:nvPr/>
        </p:nvSpPr>
        <p:spPr>
          <a:xfrm>
            <a:off x="925975" y="1960061"/>
            <a:ext cx="7139648" cy="4421626"/>
          </a:xfrm>
          <a:custGeom>
            <a:avLst/>
            <a:gdLst>
              <a:gd name="connsiteX0" fmla="*/ 0 w 7824486"/>
              <a:gd name="connsiteY0" fmla="*/ 4851750 h 4851750"/>
              <a:gd name="connsiteX1" fmla="*/ 590309 w 7824486"/>
              <a:gd name="connsiteY1" fmla="*/ 3821603 h 4851750"/>
              <a:gd name="connsiteX2" fmla="*/ 2349660 w 7824486"/>
              <a:gd name="connsiteY2" fmla="*/ 1888631 h 4851750"/>
              <a:gd name="connsiteX3" fmla="*/ 6412374 w 7824486"/>
              <a:gd name="connsiteY3" fmla="*/ 302899 h 4851750"/>
              <a:gd name="connsiteX4" fmla="*/ 7824486 w 7824486"/>
              <a:gd name="connsiteY4" fmla="*/ 1958 h 4851750"/>
              <a:gd name="connsiteX0" fmla="*/ 0 w 7824486"/>
              <a:gd name="connsiteY0" fmla="*/ 4851750 h 4851750"/>
              <a:gd name="connsiteX1" fmla="*/ 590309 w 7824486"/>
              <a:gd name="connsiteY1" fmla="*/ 3821603 h 4851750"/>
              <a:gd name="connsiteX2" fmla="*/ 2641414 w 7824486"/>
              <a:gd name="connsiteY2" fmla="*/ 2269826 h 4851750"/>
              <a:gd name="connsiteX3" fmla="*/ 6412374 w 7824486"/>
              <a:gd name="connsiteY3" fmla="*/ 302899 h 4851750"/>
              <a:gd name="connsiteX4" fmla="*/ 7824486 w 7824486"/>
              <a:gd name="connsiteY4" fmla="*/ 1958 h 4851750"/>
              <a:gd name="connsiteX0" fmla="*/ 0 w 7824486"/>
              <a:gd name="connsiteY0" fmla="*/ 4853977 h 4853977"/>
              <a:gd name="connsiteX1" fmla="*/ 590309 w 7824486"/>
              <a:gd name="connsiteY1" fmla="*/ 3823830 h 4853977"/>
              <a:gd name="connsiteX2" fmla="*/ 2641414 w 7824486"/>
              <a:gd name="connsiteY2" fmla="*/ 2272053 h 4853977"/>
              <a:gd name="connsiteX3" fmla="*/ 6767552 w 7824486"/>
              <a:gd name="connsiteY3" fmla="*/ 279713 h 4853977"/>
              <a:gd name="connsiteX4" fmla="*/ 7824486 w 7824486"/>
              <a:gd name="connsiteY4" fmla="*/ 4185 h 4853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486" h="4853977">
                <a:moveTo>
                  <a:pt x="0" y="4853977"/>
                </a:moveTo>
                <a:cubicBezTo>
                  <a:pt x="99349" y="4585830"/>
                  <a:pt x="150073" y="4254151"/>
                  <a:pt x="590309" y="3823830"/>
                </a:cubicBezTo>
                <a:cubicBezTo>
                  <a:pt x="1030545" y="3393509"/>
                  <a:pt x="1611874" y="2862739"/>
                  <a:pt x="2641414" y="2272053"/>
                </a:cubicBezTo>
                <a:cubicBezTo>
                  <a:pt x="3670955" y="1681367"/>
                  <a:pt x="5855081" y="594158"/>
                  <a:pt x="6767552" y="279713"/>
                </a:cubicBezTo>
                <a:cubicBezTo>
                  <a:pt x="7680023" y="-34733"/>
                  <a:pt x="7574665" y="-2568"/>
                  <a:pt x="7824486" y="4185"/>
                </a:cubicBezTo>
              </a:path>
            </a:pathLst>
          </a:custGeom>
          <a:noFill/>
          <a:ln w="7620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B4043EF0-4B81-4A58-A91A-5045BBAC8DF3}"/>
              </a:ext>
            </a:extLst>
          </p:cNvPr>
          <p:cNvSpPr txBox="1"/>
          <p:nvPr/>
        </p:nvSpPr>
        <p:spPr>
          <a:xfrm rot="19969808">
            <a:off x="4267510" y="2557893"/>
            <a:ext cx="1904880" cy="461665"/>
          </a:xfrm>
          <a:prstGeom prst="rect">
            <a:avLst/>
          </a:prstGeom>
          <a:noFill/>
        </p:spPr>
        <p:txBody>
          <a:bodyPr wrap="none" rtlCol="0">
            <a:spAutoFit/>
          </a:bodyPr>
          <a:lstStyle/>
          <a:p>
            <a:r>
              <a:rPr lang="en-US" sz="2400" b="1" dirty="0">
                <a:solidFill>
                  <a:schemeClr val="accent6">
                    <a:lumMod val="75000"/>
                  </a:schemeClr>
                </a:solidFill>
                <a:latin typeface="+mj-lt"/>
              </a:rPr>
              <a:t>H SUBGROUP</a:t>
            </a:r>
          </a:p>
        </p:txBody>
      </p:sp>
      <p:sp>
        <p:nvSpPr>
          <p:cNvPr id="15" name="TextBox 14">
            <a:extLst>
              <a:ext uri="{FF2B5EF4-FFF2-40B4-BE49-F238E27FC236}">
                <a16:creationId xmlns:a16="http://schemas.microsoft.com/office/drawing/2014/main" id="{6EBEF806-54DE-4D34-9816-DCA6665FAA97}"/>
              </a:ext>
            </a:extLst>
          </p:cNvPr>
          <p:cNvSpPr txBox="1"/>
          <p:nvPr/>
        </p:nvSpPr>
        <p:spPr>
          <a:xfrm rot="19827339">
            <a:off x="4619617" y="3658217"/>
            <a:ext cx="1840760" cy="461665"/>
          </a:xfrm>
          <a:prstGeom prst="rect">
            <a:avLst/>
          </a:prstGeom>
          <a:noFill/>
        </p:spPr>
        <p:txBody>
          <a:bodyPr wrap="none" rtlCol="0">
            <a:spAutoFit/>
          </a:bodyPr>
          <a:lstStyle/>
          <a:p>
            <a:r>
              <a:rPr lang="en-US" sz="2400" b="1" dirty="0">
                <a:solidFill>
                  <a:schemeClr val="accent4">
                    <a:lumMod val="75000"/>
                  </a:schemeClr>
                </a:solidFill>
                <a:latin typeface="+mj-lt"/>
              </a:rPr>
              <a:t>L SUBGROUP</a:t>
            </a:r>
          </a:p>
        </p:txBody>
      </p:sp>
      <p:sp>
        <p:nvSpPr>
          <p:cNvPr id="3" name="TextBox 2">
            <a:extLst>
              <a:ext uri="{FF2B5EF4-FFF2-40B4-BE49-F238E27FC236}">
                <a16:creationId xmlns:a16="http://schemas.microsoft.com/office/drawing/2014/main" id="{720EA83E-98A6-4654-A933-EBD0797C3B03}"/>
              </a:ext>
            </a:extLst>
          </p:cNvPr>
          <p:cNvSpPr txBox="1"/>
          <p:nvPr/>
        </p:nvSpPr>
        <p:spPr>
          <a:xfrm>
            <a:off x="2054293" y="5105035"/>
            <a:ext cx="6046054" cy="1200329"/>
          </a:xfrm>
          <a:prstGeom prst="rect">
            <a:avLst/>
          </a:prstGeom>
          <a:noFill/>
        </p:spPr>
        <p:txBody>
          <a:bodyPr wrap="square" rtlCol="0">
            <a:spAutoFit/>
          </a:bodyPr>
          <a:lstStyle/>
          <a:p>
            <a:r>
              <a:rPr lang="en-US" sz="2400" b="1" dirty="0">
                <a:latin typeface="+mj-lt"/>
              </a:rPr>
              <a:t>Targeting the H subgroup generally has a bigger effect for a given level of vaccination coverage because it drives epidemic growth. </a:t>
            </a:r>
          </a:p>
        </p:txBody>
      </p:sp>
    </p:spTree>
    <p:extLst>
      <p:ext uri="{BB962C8B-B14F-4D97-AF65-F5344CB8AC3E}">
        <p14:creationId xmlns:p14="http://schemas.microsoft.com/office/powerpoint/2010/main" val="4693397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D70B877-164E-4301-A87E-12F911528DB6}"/>
              </a:ext>
            </a:extLst>
          </p:cNvPr>
          <p:cNvSpPr>
            <a:spLocks noGrp="1"/>
          </p:cNvSpPr>
          <p:nvPr>
            <p:ph type="title"/>
          </p:nvPr>
        </p:nvSpPr>
        <p:spPr/>
        <p:txBody>
          <a:bodyPr/>
          <a:lstStyle/>
          <a:p>
            <a:r>
              <a:rPr lang="en-US" dirty="0"/>
              <a:t>REVISITING CONTACT MATRICES</a:t>
            </a:r>
          </a:p>
        </p:txBody>
      </p:sp>
      <p:sp>
        <p:nvSpPr>
          <p:cNvPr id="6" name="Text Placeholder 5">
            <a:extLst>
              <a:ext uri="{FF2B5EF4-FFF2-40B4-BE49-F238E27FC236}">
                <a16:creationId xmlns:a16="http://schemas.microsoft.com/office/drawing/2014/main" id="{BE3A0AC0-8F42-4633-9417-5310069F795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1943237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58FAC90-15CE-44AF-81EA-FD83588CFD8E}"/>
              </a:ext>
            </a:extLst>
          </p:cNvPr>
          <p:cNvSpPr>
            <a:spLocks noGrp="1"/>
          </p:cNvSpPr>
          <p:nvPr>
            <p:ph type="title"/>
          </p:nvPr>
        </p:nvSpPr>
        <p:spPr/>
        <p:txBody>
          <a:bodyPr/>
          <a:lstStyle/>
          <a:p>
            <a:r>
              <a:rPr lang="en-US" b="1" dirty="0"/>
              <a:t>How do we estimate contact matrices?</a:t>
            </a:r>
          </a:p>
        </p:txBody>
      </p:sp>
      <p:sp>
        <p:nvSpPr>
          <p:cNvPr id="6" name="Content Placeholder 5">
            <a:extLst>
              <a:ext uri="{FF2B5EF4-FFF2-40B4-BE49-F238E27FC236}">
                <a16:creationId xmlns:a16="http://schemas.microsoft.com/office/drawing/2014/main" id="{B54D730A-2710-492A-B8A4-F042C5540E21}"/>
              </a:ext>
            </a:extLst>
          </p:cNvPr>
          <p:cNvSpPr>
            <a:spLocks noGrp="1"/>
          </p:cNvSpPr>
          <p:nvPr>
            <p:ph idx="1"/>
          </p:nvPr>
        </p:nvSpPr>
        <p:spPr/>
        <p:txBody>
          <a:bodyPr/>
          <a:lstStyle/>
          <a:p>
            <a:r>
              <a:rPr lang="en-US" dirty="0"/>
              <a:t>As we have more input parameters (2 risk groups =&gt; 4 Betas) than in a non-stratified model, we need to think about where this data comes from and strategies for dealing with incomplete (but needed) data</a:t>
            </a:r>
          </a:p>
          <a:p>
            <a:pPr lvl="1"/>
            <a:r>
              <a:rPr lang="en-US" dirty="0"/>
              <a:t>For n risk groups, we require n</a:t>
            </a:r>
            <a:r>
              <a:rPr lang="en-US" baseline="30000" dirty="0"/>
              <a:t>2</a:t>
            </a:r>
            <a:r>
              <a:rPr lang="en-US" dirty="0"/>
              <a:t> Betas</a:t>
            </a:r>
          </a:p>
        </p:txBody>
      </p:sp>
    </p:spTree>
    <p:extLst>
      <p:ext uri="{BB962C8B-B14F-4D97-AF65-F5344CB8AC3E}">
        <p14:creationId xmlns:p14="http://schemas.microsoft.com/office/powerpoint/2010/main" val="21846549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EC388-D565-42FE-B0BC-B5CD7C3BBE39}"/>
              </a:ext>
            </a:extLst>
          </p:cNvPr>
          <p:cNvSpPr>
            <a:spLocks noGrp="1"/>
          </p:cNvSpPr>
          <p:nvPr>
            <p:ph type="title"/>
          </p:nvPr>
        </p:nvSpPr>
        <p:spPr/>
        <p:txBody>
          <a:bodyPr/>
          <a:lstStyle/>
          <a:p>
            <a:r>
              <a:rPr lang="en-US" sz="3200" b="1" dirty="0"/>
              <a:t>One Strategy: Random Partnership Model</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4F4EB6A6-66BB-42B4-A0D2-40A4BEC5EBE0}"/>
                  </a:ext>
                </a:extLst>
              </p:cNvPr>
              <p:cNvSpPr>
                <a:spLocks noGrp="1"/>
              </p:cNvSpPr>
              <p:nvPr>
                <p:ph idx="1"/>
              </p:nvPr>
            </p:nvSpPr>
            <p:spPr/>
            <p:txBody>
              <a:bodyPr/>
              <a:lstStyle/>
              <a:p>
                <a:r>
                  <a:rPr lang="en-US" sz="2800" dirty="0"/>
                  <a:t>If we assume that contacts occur at random between people of types </a:t>
                </a:r>
                <a:r>
                  <a:rPr lang="en-US" sz="2800" dirty="0" err="1"/>
                  <a:t>i</a:t>
                </a:r>
                <a:r>
                  <a:rPr lang="en-US" sz="2800" dirty="0"/>
                  <a:t> and j (where a person of type k has k partners), then the fraction of partnerships is given by</a:t>
                </a:r>
              </a:p>
              <a:p>
                <a:pPr marL="0" indent="0">
                  <a:buNone/>
                </a:pPr>
                <a14:m>
                  <m:oMathPara xmlns:m="http://schemas.openxmlformats.org/officeDocument/2006/math">
                    <m:oMathParaPr>
                      <m:jc m:val="centerGroup"/>
                    </m:oMathParaPr>
                    <m:oMath xmlns:m="http://schemas.openxmlformats.org/officeDocument/2006/math">
                      <m:f>
                        <m:fPr>
                          <m:ctrlPr>
                            <a:rPr lang="en-US" sz="2800" b="0" i="1" smtClean="0">
                              <a:latin typeface="Cambria Math" panose="02040503050406030204" pitchFamily="18" charset="0"/>
                              <a:ea typeface="Cambria Math" panose="02040503050406030204" pitchFamily="18" charset="0"/>
                            </a:rPr>
                          </m:ctrlPr>
                        </m:fPr>
                        <m:num>
                          <m:r>
                            <a:rPr lang="en-US" sz="2800" b="0" i="1" smtClean="0">
                              <a:latin typeface="Cambria Math" panose="02040503050406030204" pitchFamily="18" charset="0"/>
                              <a:ea typeface="Cambria Math" panose="02040503050406030204" pitchFamily="18" charset="0"/>
                            </a:rPr>
                            <m:t>𝑖𝑗</m:t>
                          </m:r>
                        </m:num>
                        <m:den>
                          <m:nary>
                            <m:naryPr>
                              <m:chr m:val="∑"/>
                              <m:limLoc m:val="subSup"/>
                              <m:supHide m:val="on"/>
                              <m:ctrlPr>
                                <a:rPr lang="en-US" sz="2800" b="0" i="1" smtClean="0">
                                  <a:latin typeface="Cambria Math" panose="02040503050406030204" pitchFamily="18" charset="0"/>
                                  <a:ea typeface="Cambria Math" panose="02040503050406030204" pitchFamily="18" charset="0"/>
                                </a:rPr>
                              </m:ctrlPr>
                            </m:naryPr>
                            <m:sub>
                              <m:r>
                                <m:rPr>
                                  <m:brk m:alnAt="9"/>
                                </m:rPr>
                                <a:rPr lang="en-US" sz="2800" b="0" i="1" smtClean="0">
                                  <a:latin typeface="Cambria Math" panose="02040503050406030204" pitchFamily="18" charset="0"/>
                                  <a:ea typeface="Cambria Math" panose="02040503050406030204" pitchFamily="18" charset="0"/>
                                </a:rPr>
                                <m:t>𝑘</m:t>
                              </m:r>
                            </m:sub>
                            <m:sup/>
                            <m:e>
                              <m:r>
                                <a:rPr lang="en-US" sz="2800" b="0" i="1" smtClean="0">
                                  <a:latin typeface="Cambria Math" panose="02040503050406030204" pitchFamily="18" charset="0"/>
                                  <a:ea typeface="Cambria Math" panose="02040503050406030204" pitchFamily="18" charset="0"/>
                                </a:rPr>
                                <m:t>𝑘</m:t>
                              </m:r>
                              <m:sSub>
                                <m:sSubPr>
                                  <m:ctrlPr>
                                    <a:rPr lang="en-US" sz="2800" b="0" i="1" smtClean="0">
                                      <a:latin typeface="Cambria Math" panose="02040503050406030204" pitchFamily="18" charset="0"/>
                                      <a:ea typeface="Cambria Math" panose="02040503050406030204" pitchFamily="18" charset="0"/>
                                    </a:rPr>
                                  </m:ctrlPr>
                                </m:sSubPr>
                                <m:e>
                                  <m:r>
                                    <a:rPr lang="en-US" sz="2800" b="0" i="1" smtClean="0">
                                      <a:latin typeface="Cambria Math" panose="02040503050406030204" pitchFamily="18" charset="0"/>
                                      <a:ea typeface="Cambria Math" panose="02040503050406030204" pitchFamily="18" charset="0"/>
                                    </a:rPr>
                                    <m:t>𝑛</m:t>
                                  </m:r>
                                </m:e>
                                <m:sub>
                                  <m:r>
                                    <a:rPr lang="en-US" sz="2800" b="0" i="1" smtClean="0">
                                      <a:latin typeface="Cambria Math" panose="02040503050406030204" pitchFamily="18" charset="0"/>
                                      <a:ea typeface="Cambria Math" panose="02040503050406030204" pitchFamily="18" charset="0"/>
                                    </a:rPr>
                                    <m:t>𝑘</m:t>
                                  </m:r>
                                </m:sub>
                              </m:sSub>
                            </m:e>
                          </m:nary>
                        </m:den>
                      </m:f>
                    </m:oMath>
                  </m:oMathPara>
                </a14:m>
                <a:endParaRPr lang="en-US" sz="2800" dirty="0"/>
              </a:p>
              <a:p>
                <a:r>
                  <a:rPr lang="en-US" sz="2800" dirty="0"/>
                  <a:t>And transmission matrix is given by </a:t>
                </a:r>
                <a:endParaRPr lang="en-US" sz="280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sSub>
                        <m:sSubPr>
                          <m:ctrlPr>
                            <a:rPr lang="en-US" sz="2800" i="1">
                              <a:latin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𝛽</m:t>
                          </m:r>
                        </m:e>
                        <m:sub>
                          <m:r>
                            <a:rPr lang="en-US" sz="2800" i="1">
                              <a:latin typeface="Cambria Math" panose="02040503050406030204" pitchFamily="18" charset="0"/>
                            </a:rPr>
                            <m:t>𝑖𝑗</m:t>
                          </m:r>
                        </m:sub>
                      </m:sSub>
                      <m:r>
                        <a:rPr lang="en-US" sz="2800" i="1">
                          <a:latin typeface="Cambria Math" panose="02040503050406030204" pitchFamily="18" charset="0"/>
                        </a:rPr>
                        <m:t>=</m:t>
                      </m:r>
                      <m:r>
                        <a:rPr lang="en-US" sz="2800" i="1">
                          <a:latin typeface="Cambria Math" panose="02040503050406030204" pitchFamily="18" charset="0"/>
                          <a:ea typeface="Cambria Math" panose="02040503050406030204" pitchFamily="18" charset="0"/>
                        </a:rPr>
                        <m:t>𝛽</m:t>
                      </m:r>
                      <m:f>
                        <m:fPr>
                          <m:ctrlPr>
                            <a:rPr lang="en-US" sz="2800" i="1">
                              <a:latin typeface="Cambria Math" panose="02040503050406030204" pitchFamily="18" charset="0"/>
                              <a:ea typeface="Cambria Math" panose="02040503050406030204" pitchFamily="18" charset="0"/>
                            </a:rPr>
                          </m:ctrlPr>
                        </m:fPr>
                        <m:num>
                          <m:r>
                            <a:rPr lang="en-US" sz="2800" i="1">
                              <a:latin typeface="Cambria Math" panose="02040503050406030204" pitchFamily="18" charset="0"/>
                              <a:ea typeface="Cambria Math" panose="02040503050406030204" pitchFamily="18" charset="0"/>
                            </a:rPr>
                            <m:t>𝑖𝑗</m:t>
                          </m:r>
                        </m:num>
                        <m:den>
                          <m:nary>
                            <m:naryPr>
                              <m:chr m:val="∑"/>
                              <m:limLoc m:val="subSup"/>
                              <m:supHide m:val="on"/>
                              <m:ctrlPr>
                                <a:rPr lang="en-US" sz="2800" i="1">
                                  <a:latin typeface="Cambria Math" panose="02040503050406030204" pitchFamily="18" charset="0"/>
                                  <a:ea typeface="Cambria Math" panose="02040503050406030204" pitchFamily="18" charset="0"/>
                                </a:rPr>
                              </m:ctrlPr>
                            </m:naryPr>
                            <m:sub>
                              <m:r>
                                <m:rPr>
                                  <m:brk m:alnAt="9"/>
                                </m:rPr>
                                <a:rPr lang="en-US" sz="2800" i="1">
                                  <a:latin typeface="Cambria Math" panose="02040503050406030204" pitchFamily="18" charset="0"/>
                                  <a:ea typeface="Cambria Math" panose="02040503050406030204" pitchFamily="18" charset="0"/>
                                </a:rPr>
                                <m:t>𝑘</m:t>
                              </m:r>
                            </m:sub>
                            <m:sup/>
                            <m:e>
                              <m:r>
                                <a:rPr lang="en-US" sz="2800" i="1">
                                  <a:latin typeface="Cambria Math" panose="02040503050406030204" pitchFamily="18" charset="0"/>
                                  <a:ea typeface="Cambria Math" panose="02040503050406030204" pitchFamily="18" charset="0"/>
                                </a:rPr>
                                <m:t>𝑘</m:t>
                              </m:r>
                              <m:sSub>
                                <m:sSubPr>
                                  <m:ctrlPr>
                                    <a:rPr lang="en-US" sz="2800" i="1">
                                      <a:latin typeface="Cambria Math" panose="02040503050406030204" pitchFamily="18" charset="0"/>
                                      <a:ea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𝑛</m:t>
                                  </m:r>
                                </m:e>
                                <m:sub>
                                  <m:r>
                                    <a:rPr lang="en-US" sz="2800" i="1">
                                      <a:latin typeface="Cambria Math" panose="02040503050406030204" pitchFamily="18" charset="0"/>
                                      <a:ea typeface="Cambria Math" panose="02040503050406030204" pitchFamily="18" charset="0"/>
                                    </a:rPr>
                                    <m:t>𝑘</m:t>
                                  </m:r>
                                </m:sub>
                              </m:sSub>
                            </m:e>
                          </m:nary>
                        </m:den>
                      </m:f>
                    </m:oMath>
                  </m:oMathPara>
                </a14:m>
                <a:endParaRPr lang="en-US" sz="2800" dirty="0"/>
              </a:p>
              <a:p>
                <a:r>
                  <a:rPr lang="en-US" sz="2800" u="sng" dirty="0"/>
                  <a:t>Advantage:</a:t>
                </a:r>
                <a:r>
                  <a:rPr lang="en-US" sz="2800" dirty="0"/>
                  <a:t> Only need to figure out one parameter (</a:t>
                </a:r>
                <a14:m>
                  <m:oMath xmlns:m="http://schemas.openxmlformats.org/officeDocument/2006/math">
                    <m:r>
                      <a:rPr lang="en-US" sz="2800" i="1">
                        <a:latin typeface="Cambria Math" panose="02040503050406030204" pitchFamily="18" charset="0"/>
                        <a:ea typeface="Cambria Math" panose="02040503050406030204" pitchFamily="18" charset="0"/>
                      </a:rPr>
                      <m:t>𝛽</m:t>
                    </m:r>
                  </m:oMath>
                </a14:m>
                <a:r>
                  <a:rPr lang="en-US" sz="2800" dirty="0"/>
                  <a:t>) and the entire mixing matrix (</a:t>
                </a:r>
                <a14:m>
                  <m:oMath xmlns:m="http://schemas.openxmlformats.org/officeDocument/2006/math">
                    <m:sSub>
                      <m:sSubPr>
                        <m:ctrlPr>
                          <a:rPr lang="en-US" sz="2800" i="1">
                            <a:latin typeface="Cambria Math" panose="02040503050406030204" pitchFamily="18" charset="0"/>
                          </a:rPr>
                        </m:ctrlPr>
                      </m:sSubPr>
                      <m:e>
                        <m:r>
                          <a:rPr lang="en-US" sz="2800" i="1">
                            <a:latin typeface="Cambria Math" panose="02040503050406030204" pitchFamily="18" charset="0"/>
                            <a:ea typeface="Cambria Math" panose="02040503050406030204" pitchFamily="18" charset="0"/>
                          </a:rPr>
                          <m:t>𝛽</m:t>
                        </m:r>
                      </m:e>
                      <m:sub>
                        <m:r>
                          <a:rPr lang="en-US" sz="2800" i="1">
                            <a:latin typeface="Cambria Math" panose="02040503050406030204" pitchFamily="18" charset="0"/>
                          </a:rPr>
                          <m:t>𝑖𝑗</m:t>
                        </m:r>
                      </m:sub>
                    </m:sSub>
                  </m:oMath>
                </a14:m>
                <a:r>
                  <a:rPr lang="en-US" sz="2800" dirty="0"/>
                  <a:t>) is determined </a:t>
                </a:r>
              </a:p>
            </p:txBody>
          </p:sp>
        </mc:Choice>
        <mc:Fallback xmlns="">
          <p:sp>
            <p:nvSpPr>
              <p:cNvPr id="3" name="Content Placeholder 2">
                <a:extLst>
                  <a:ext uri="{FF2B5EF4-FFF2-40B4-BE49-F238E27FC236}">
                    <a16:creationId xmlns:a16="http://schemas.microsoft.com/office/drawing/2014/main" id="{4F4EB6A6-66BB-42B4-A0D2-40A4BEC5EBE0}"/>
                  </a:ext>
                </a:extLst>
              </p:cNvPr>
              <p:cNvSpPr>
                <a:spLocks noGrp="1" noRot="1" noChangeAspect="1" noMove="1" noResize="1" noEditPoints="1" noAdjustHandles="1" noChangeArrowheads="1" noChangeShapeType="1" noTextEdit="1"/>
              </p:cNvSpPr>
              <p:nvPr>
                <p:ph idx="1"/>
              </p:nvPr>
            </p:nvSpPr>
            <p:spPr>
              <a:blipFill>
                <a:blip r:embed="rId2"/>
                <a:stretch>
                  <a:fillRect l="-1333" t="-1348" r="-1926" b="-15094"/>
                </a:stretch>
              </a:blipFill>
            </p:spPr>
            <p:txBody>
              <a:bodyPr/>
              <a:lstStyle/>
              <a:p>
                <a:r>
                  <a:rPr lang="en-US">
                    <a:noFill/>
                  </a:rPr>
                  <a:t> </a:t>
                </a:r>
              </a:p>
            </p:txBody>
          </p:sp>
        </mc:Fallback>
      </mc:AlternateContent>
    </p:spTree>
    <p:extLst>
      <p:ext uri="{BB962C8B-B14F-4D97-AF65-F5344CB8AC3E}">
        <p14:creationId xmlns:p14="http://schemas.microsoft.com/office/powerpoint/2010/main" val="40351257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EC388-D565-42FE-B0BC-B5CD7C3BBE39}"/>
              </a:ext>
            </a:extLst>
          </p:cNvPr>
          <p:cNvSpPr>
            <a:spLocks noGrp="1"/>
          </p:cNvSpPr>
          <p:nvPr>
            <p:ph type="title"/>
          </p:nvPr>
        </p:nvSpPr>
        <p:spPr/>
        <p:txBody>
          <a:bodyPr/>
          <a:lstStyle/>
          <a:p>
            <a:r>
              <a:rPr lang="en-US" sz="3200" b="1" dirty="0"/>
              <a:t>One Strategy: Random Partnership Model</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4F4EB6A6-66BB-42B4-A0D2-40A4BEC5EBE0}"/>
                  </a:ext>
                </a:extLst>
              </p:cNvPr>
              <p:cNvSpPr>
                <a:spLocks noGrp="1"/>
              </p:cNvSpPr>
              <p:nvPr>
                <p:ph idx="1"/>
              </p:nvPr>
            </p:nvSpPr>
            <p:spPr/>
            <p:txBody>
              <a:bodyPr/>
              <a:lstStyle/>
              <a:p>
                <a:r>
                  <a:rPr lang="en-US" sz="2800" dirty="0"/>
                  <a:t>Random partnership model’s R</a:t>
                </a:r>
                <a:r>
                  <a:rPr lang="en-US" sz="2800" baseline="-25000" dirty="0"/>
                  <a:t>0</a:t>
                </a:r>
              </a:p>
              <a:p>
                <a:pPr marL="0" indent="0">
                  <a:buNone/>
                </a:pPr>
                <a14:m>
                  <m:oMathPara xmlns:m="http://schemas.openxmlformats.org/officeDocument/2006/math">
                    <m:oMathParaPr>
                      <m:jc m:val="centerGroup"/>
                    </m:oMathParaPr>
                    <m:oMath xmlns:m="http://schemas.openxmlformats.org/officeDocument/2006/math">
                      <m:sSub>
                        <m:sSubPr>
                          <m:ctrlPr>
                            <a:rPr lang="en-US" sz="2800" i="1" smtClean="0">
                              <a:latin typeface="Cambria Math" panose="02040503050406030204" pitchFamily="18" charset="0"/>
                            </a:rPr>
                          </m:ctrlPr>
                        </m:sSubPr>
                        <m:e>
                          <m:r>
                            <a:rPr lang="en-US" sz="2800" b="0" i="1" smtClean="0">
                              <a:latin typeface="Cambria Math" panose="02040503050406030204" pitchFamily="18" charset="0"/>
                            </a:rPr>
                            <m:t>𝑅</m:t>
                          </m:r>
                        </m:e>
                        <m:sub>
                          <m:r>
                            <a:rPr lang="en-US" sz="2800" b="0" i="1" smtClean="0">
                              <a:latin typeface="Cambria Math" panose="02040503050406030204" pitchFamily="18" charset="0"/>
                            </a:rPr>
                            <m:t>0</m:t>
                          </m:r>
                        </m:sub>
                      </m:sSub>
                      <m:r>
                        <a:rPr lang="en-US" sz="2800" b="0" i="1" smtClean="0">
                          <a:latin typeface="Cambria Math" panose="02040503050406030204" pitchFamily="18" charset="0"/>
                        </a:rPr>
                        <m:t>=</m:t>
                      </m:r>
                      <m:f>
                        <m:fPr>
                          <m:ctrlPr>
                            <a:rPr lang="en-US" sz="2800" b="0" i="1" smtClean="0">
                              <a:latin typeface="Cambria Math" panose="02040503050406030204" pitchFamily="18" charset="0"/>
                            </a:rPr>
                          </m:ctrlPr>
                        </m:fPr>
                        <m:num>
                          <m:r>
                            <a:rPr lang="en-US" sz="2800" b="0" i="1" smtClean="0">
                              <a:latin typeface="Cambria Math" panose="02040503050406030204" pitchFamily="18" charset="0"/>
                              <a:ea typeface="Cambria Math" panose="02040503050406030204" pitchFamily="18" charset="0"/>
                            </a:rPr>
                            <m:t>𝛽</m:t>
                          </m:r>
                        </m:num>
                        <m:den>
                          <m:r>
                            <a:rPr lang="en-US" sz="2800" b="0" i="1" smtClean="0">
                              <a:latin typeface="Cambria Math" panose="02040503050406030204" pitchFamily="18" charset="0"/>
                              <a:ea typeface="Cambria Math" panose="02040503050406030204" pitchFamily="18" charset="0"/>
                            </a:rPr>
                            <m:t>𝛾</m:t>
                          </m:r>
                        </m:den>
                      </m:f>
                      <m:f>
                        <m:fPr>
                          <m:ctrlPr>
                            <a:rPr lang="en-US" sz="2800" b="0" i="1" smtClean="0">
                              <a:latin typeface="Cambria Math" panose="02040503050406030204" pitchFamily="18" charset="0"/>
                            </a:rPr>
                          </m:ctrlPr>
                        </m:fPr>
                        <m:num>
                          <m:sSup>
                            <m:sSupPr>
                              <m:ctrlPr>
                                <a:rPr lang="en-US" sz="2800" b="0" i="1" smtClean="0">
                                  <a:latin typeface="Cambria Math" panose="02040503050406030204" pitchFamily="18" charset="0"/>
                                </a:rPr>
                              </m:ctrlPr>
                            </m:sSupPr>
                            <m:e>
                              <m:r>
                                <a:rPr lang="en-US" sz="2800" b="0" i="1" smtClean="0">
                                  <a:latin typeface="Cambria Math" panose="02040503050406030204" pitchFamily="18" charset="0"/>
                                </a:rPr>
                                <m:t>𝑀</m:t>
                              </m:r>
                            </m:e>
                            <m:sup>
                              <m:r>
                                <a:rPr lang="en-US" sz="2800" b="0" i="1" smtClean="0">
                                  <a:latin typeface="Cambria Math" panose="02040503050406030204" pitchFamily="18" charset="0"/>
                                </a:rPr>
                                <m:t>2</m:t>
                              </m:r>
                            </m:sup>
                          </m:sSup>
                          <m:r>
                            <a:rPr lang="en-US" sz="2800" b="0" i="1" smtClean="0">
                              <a:latin typeface="Cambria Math" panose="02040503050406030204" pitchFamily="18" charset="0"/>
                            </a:rPr>
                            <m:t>+</m:t>
                          </m:r>
                          <m:r>
                            <a:rPr lang="en-US" sz="2800" b="0" i="1" smtClean="0">
                              <a:latin typeface="Cambria Math" panose="02040503050406030204" pitchFamily="18" charset="0"/>
                            </a:rPr>
                            <m:t>𝑉</m:t>
                          </m:r>
                        </m:num>
                        <m:den>
                          <m:r>
                            <a:rPr lang="en-US" sz="2800" b="0" i="1" smtClean="0">
                              <a:latin typeface="Cambria Math" panose="02040503050406030204" pitchFamily="18" charset="0"/>
                            </a:rPr>
                            <m:t>𝑀</m:t>
                          </m:r>
                        </m:den>
                      </m:f>
                    </m:oMath>
                  </m:oMathPara>
                </a14:m>
                <a:endParaRPr lang="en-US" sz="2800" dirty="0"/>
              </a:p>
              <a:p>
                <a:r>
                  <a:rPr lang="en-US" sz="2800" dirty="0"/>
                  <a:t>Where M and V are the mean and variance of the number of partners</a:t>
                </a:r>
              </a:p>
              <a:p>
                <a:r>
                  <a:rPr lang="en-US" sz="2800" dirty="0"/>
                  <a:t>Notice: in an unstructured model </a:t>
                </a:r>
                <a14:m>
                  <m:oMath xmlns:m="http://schemas.openxmlformats.org/officeDocument/2006/math">
                    <m:sSub>
                      <m:sSubPr>
                        <m:ctrlPr>
                          <a:rPr lang="en-US" sz="2800" i="1">
                            <a:latin typeface="Cambria Math" panose="02040503050406030204" pitchFamily="18" charset="0"/>
                          </a:rPr>
                        </m:ctrlPr>
                      </m:sSubPr>
                      <m:e>
                        <m:r>
                          <a:rPr lang="en-US" sz="2800" i="1">
                            <a:latin typeface="Cambria Math" panose="02040503050406030204" pitchFamily="18" charset="0"/>
                          </a:rPr>
                          <m:t>𝑅</m:t>
                        </m:r>
                      </m:e>
                      <m:sub>
                        <m:r>
                          <a:rPr lang="en-US" sz="2800" i="1">
                            <a:latin typeface="Cambria Math" panose="02040503050406030204" pitchFamily="18" charset="0"/>
                          </a:rPr>
                          <m:t>0</m:t>
                        </m:r>
                      </m:sub>
                    </m:sSub>
                    <m:r>
                      <a:rPr lang="en-US" sz="2800" i="1">
                        <a:latin typeface="Cambria Math" panose="02040503050406030204" pitchFamily="18" charset="0"/>
                      </a:rPr>
                      <m:t>=</m:t>
                    </m:r>
                    <m:f>
                      <m:fPr>
                        <m:ctrlPr>
                          <a:rPr lang="en-US" sz="2800" i="1">
                            <a:latin typeface="Cambria Math" panose="02040503050406030204" pitchFamily="18" charset="0"/>
                          </a:rPr>
                        </m:ctrlPr>
                      </m:fPr>
                      <m:num>
                        <m:r>
                          <a:rPr lang="en-US" sz="2800" i="1">
                            <a:latin typeface="Cambria Math" panose="02040503050406030204" pitchFamily="18" charset="0"/>
                            <a:ea typeface="Cambria Math" panose="02040503050406030204" pitchFamily="18" charset="0"/>
                          </a:rPr>
                          <m:t>𝛽</m:t>
                        </m:r>
                      </m:num>
                      <m:den>
                        <m:r>
                          <a:rPr lang="en-US" sz="2800" i="1">
                            <a:latin typeface="Cambria Math" panose="02040503050406030204" pitchFamily="18" charset="0"/>
                            <a:ea typeface="Cambria Math" panose="02040503050406030204" pitchFamily="18" charset="0"/>
                          </a:rPr>
                          <m:t>𝛾</m:t>
                        </m:r>
                      </m:den>
                    </m:f>
                    <m:r>
                      <a:rPr lang="en-US" sz="2800" b="0" i="1" smtClean="0">
                        <a:latin typeface="Cambria Math" panose="02040503050406030204" pitchFamily="18" charset="0"/>
                        <a:ea typeface="Cambria Math" panose="02040503050406030204" pitchFamily="18" charset="0"/>
                      </a:rPr>
                      <m:t>𝑀</m:t>
                    </m:r>
                  </m:oMath>
                </a14:m>
                <a:endParaRPr lang="en-US" sz="2800" dirty="0"/>
              </a:p>
              <a:p>
                <a:r>
                  <a:rPr lang="en-US" sz="2800" dirty="0"/>
                  <a:t>R</a:t>
                </a:r>
                <a:r>
                  <a:rPr lang="en-US" sz="2800" baseline="-25000" dirty="0"/>
                  <a:t>0</a:t>
                </a:r>
                <a:r>
                  <a:rPr lang="en-US" sz="2800" dirty="0"/>
                  <a:t> is larger in the structured model (V&gt;0)</a:t>
                </a:r>
              </a:p>
              <a:p>
                <a:r>
                  <a:rPr lang="en-US" sz="2800" dirty="0"/>
                  <a:t>Heterogeneity matters and infections concentrate in people with large number of partners who continue to transmit to others</a:t>
                </a:r>
              </a:p>
            </p:txBody>
          </p:sp>
        </mc:Choice>
        <mc:Fallback xmlns="">
          <p:sp>
            <p:nvSpPr>
              <p:cNvPr id="3" name="Content Placeholder 2">
                <a:extLst>
                  <a:ext uri="{FF2B5EF4-FFF2-40B4-BE49-F238E27FC236}">
                    <a16:creationId xmlns:a16="http://schemas.microsoft.com/office/drawing/2014/main" id="{4F4EB6A6-66BB-42B4-A0D2-40A4BEC5EBE0}"/>
                  </a:ext>
                </a:extLst>
              </p:cNvPr>
              <p:cNvSpPr>
                <a:spLocks noGrp="1" noRot="1" noChangeAspect="1" noMove="1" noResize="1" noEditPoints="1" noAdjustHandles="1" noChangeArrowheads="1" noChangeShapeType="1" noTextEdit="1"/>
              </p:cNvSpPr>
              <p:nvPr>
                <p:ph idx="1"/>
              </p:nvPr>
            </p:nvSpPr>
            <p:spPr>
              <a:blipFill>
                <a:blip r:embed="rId2"/>
                <a:stretch>
                  <a:fillRect l="-1333" t="-1348" r="-222" b="-15768"/>
                </a:stretch>
              </a:blipFill>
            </p:spPr>
            <p:txBody>
              <a:bodyPr/>
              <a:lstStyle/>
              <a:p>
                <a:r>
                  <a:rPr lang="en-US">
                    <a:noFill/>
                  </a:rPr>
                  <a:t> </a:t>
                </a:r>
              </a:p>
            </p:txBody>
          </p:sp>
        </mc:Fallback>
      </mc:AlternateContent>
    </p:spTree>
    <p:extLst>
      <p:ext uri="{BB962C8B-B14F-4D97-AF65-F5344CB8AC3E}">
        <p14:creationId xmlns:p14="http://schemas.microsoft.com/office/powerpoint/2010/main" val="10528706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EC388-D565-42FE-B0BC-B5CD7C3BBE39}"/>
              </a:ext>
            </a:extLst>
          </p:cNvPr>
          <p:cNvSpPr>
            <a:spLocks noGrp="1"/>
          </p:cNvSpPr>
          <p:nvPr>
            <p:ph type="title"/>
          </p:nvPr>
        </p:nvSpPr>
        <p:spPr/>
        <p:txBody>
          <a:bodyPr/>
          <a:lstStyle/>
          <a:p>
            <a:r>
              <a:rPr lang="en-US" sz="3200" b="1" dirty="0"/>
              <a:t>One Strategy: Random Partnership Model</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4F4EB6A6-66BB-42B4-A0D2-40A4BEC5EBE0}"/>
                  </a:ext>
                </a:extLst>
              </p:cNvPr>
              <p:cNvSpPr>
                <a:spLocks noGrp="1"/>
              </p:cNvSpPr>
              <p:nvPr>
                <p:ph idx="1"/>
              </p:nvPr>
            </p:nvSpPr>
            <p:spPr/>
            <p:txBody>
              <a:bodyPr/>
              <a:lstStyle/>
              <a:p>
                <a:r>
                  <a:rPr lang="en-US" sz="2400" u="sng" dirty="0"/>
                  <a:t>Disadvantage:</a:t>
                </a:r>
                <a:r>
                  <a:rPr lang="en-US" sz="2400" dirty="0"/>
                  <a:t> The random partnership model is not assortative (people who have lots of partners do not tend to mix more frequently with others who have lots of partners at all)</a:t>
                </a:r>
              </a:p>
              <a:p>
                <a:r>
                  <a:rPr lang="en-US" sz="2400" u="sng" dirty="0"/>
                  <a:t>Extension:</a:t>
                </a:r>
                <a:r>
                  <a:rPr lang="en-US" sz="2400" dirty="0"/>
                  <a:t> </a:t>
                </a:r>
              </a:p>
              <a:p>
                <a:pPr marL="0" indent="0">
                  <a:buNone/>
                </a:pPr>
                <a14:m>
                  <m:oMathPara xmlns:m="http://schemas.openxmlformats.org/officeDocument/2006/math">
                    <m:oMathParaPr>
                      <m:jc m:val="centerGroup"/>
                    </m:oMathParaPr>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𝛽</m:t>
                          </m:r>
                        </m:e>
                        <m:sub>
                          <m:r>
                            <a:rPr lang="en-US" sz="2400" i="1">
                              <a:latin typeface="Cambria Math" panose="02040503050406030204" pitchFamily="18" charset="0"/>
                            </a:rPr>
                            <m:t>𝑖𝑗</m:t>
                          </m:r>
                        </m:sub>
                      </m:sSub>
                      <m:r>
                        <a:rPr lang="en-US" sz="2400" i="1">
                          <a:latin typeface="Cambria Math" panose="02040503050406030204" pitchFamily="18" charset="0"/>
                        </a:rPr>
                        <m:t>=</m:t>
                      </m:r>
                      <m:r>
                        <a:rPr lang="en-US" sz="2400" i="1">
                          <a:latin typeface="Cambria Math" panose="02040503050406030204" pitchFamily="18" charset="0"/>
                          <a:ea typeface="Cambria Math" panose="02040503050406030204" pitchFamily="18" charset="0"/>
                        </a:rPr>
                        <m:t>𝛽</m:t>
                      </m:r>
                      <m:d>
                        <m:dPr>
                          <m:ctrlPr>
                            <a:rPr lang="en-US" sz="2400" i="1" smtClean="0">
                              <a:latin typeface="Cambria Math" panose="02040503050406030204" pitchFamily="18" charset="0"/>
                              <a:ea typeface="Cambria Math" panose="02040503050406030204" pitchFamily="18" charset="0"/>
                            </a:rPr>
                          </m:ctrlPr>
                        </m:dPr>
                        <m:e>
                          <m:r>
                            <a:rPr lang="en-US" sz="2400" b="0" i="1" smtClean="0">
                              <a:latin typeface="Cambria Math" panose="02040503050406030204" pitchFamily="18" charset="0"/>
                              <a:ea typeface="Cambria Math" panose="02040503050406030204" pitchFamily="18" charset="0"/>
                            </a:rPr>
                            <m:t>1−</m:t>
                          </m:r>
                          <m:r>
                            <a:rPr lang="en-US" sz="2400" b="0" i="1" smtClean="0">
                              <a:latin typeface="Cambria Math" panose="02040503050406030204" pitchFamily="18" charset="0"/>
                              <a:ea typeface="Cambria Math" panose="02040503050406030204" pitchFamily="18" charset="0"/>
                            </a:rPr>
                            <m:t>𝛼</m:t>
                          </m:r>
                        </m:e>
                      </m:d>
                      <m:f>
                        <m:fPr>
                          <m:ctrlPr>
                            <a:rPr lang="en-US" sz="2400" i="1">
                              <a:latin typeface="Cambria Math" panose="02040503050406030204" pitchFamily="18" charset="0"/>
                              <a:ea typeface="Cambria Math" panose="02040503050406030204" pitchFamily="18" charset="0"/>
                            </a:rPr>
                          </m:ctrlPr>
                        </m:fPr>
                        <m:num>
                          <m:r>
                            <a:rPr lang="en-US" sz="2400" i="1">
                              <a:latin typeface="Cambria Math" panose="02040503050406030204" pitchFamily="18" charset="0"/>
                              <a:ea typeface="Cambria Math" panose="02040503050406030204" pitchFamily="18" charset="0"/>
                            </a:rPr>
                            <m:t>𝑖𝑗</m:t>
                          </m:r>
                        </m:num>
                        <m:den>
                          <m:nary>
                            <m:naryPr>
                              <m:chr m:val="∑"/>
                              <m:limLoc m:val="subSup"/>
                              <m:supHide m:val="on"/>
                              <m:ctrlPr>
                                <a:rPr lang="en-US" sz="2400" i="1">
                                  <a:latin typeface="Cambria Math" panose="02040503050406030204" pitchFamily="18" charset="0"/>
                                  <a:ea typeface="Cambria Math" panose="02040503050406030204" pitchFamily="18" charset="0"/>
                                </a:rPr>
                              </m:ctrlPr>
                            </m:naryPr>
                            <m:sub>
                              <m:r>
                                <m:rPr>
                                  <m:brk m:alnAt="9"/>
                                </m:rPr>
                                <a:rPr lang="en-US" sz="2400" i="1">
                                  <a:latin typeface="Cambria Math" panose="02040503050406030204" pitchFamily="18" charset="0"/>
                                  <a:ea typeface="Cambria Math" panose="02040503050406030204" pitchFamily="18" charset="0"/>
                                </a:rPr>
                                <m:t>𝑘</m:t>
                              </m:r>
                            </m:sub>
                            <m:sup/>
                            <m:e>
                              <m:r>
                                <a:rPr lang="en-US" sz="2400" i="1">
                                  <a:latin typeface="Cambria Math" panose="02040503050406030204" pitchFamily="18" charset="0"/>
                                  <a:ea typeface="Cambria Math" panose="02040503050406030204" pitchFamily="18" charset="0"/>
                                </a:rPr>
                                <m:t>𝑘</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𝑛</m:t>
                                  </m:r>
                                </m:e>
                                <m:sub>
                                  <m:r>
                                    <a:rPr lang="en-US" sz="2400" i="1">
                                      <a:latin typeface="Cambria Math" panose="02040503050406030204" pitchFamily="18" charset="0"/>
                                      <a:ea typeface="Cambria Math" panose="02040503050406030204" pitchFamily="18" charset="0"/>
                                    </a:rPr>
                                    <m:t>𝑘</m:t>
                                  </m:r>
                                </m:sub>
                              </m:sSub>
                            </m:e>
                          </m:nary>
                        </m:den>
                      </m:f>
                      <m:r>
                        <a:rPr lang="en-US" sz="2400" b="0" i="1" smtClean="0">
                          <a:latin typeface="Cambria Math" panose="02040503050406030204" pitchFamily="18" charset="0"/>
                          <a:ea typeface="Cambria Math" panose="02040503050406030204" pitchFamily="18" charset="0"/>
                        </a:rPr>
                        <m:t>,</m:t>
                      </m:r>
                      <m:sSub>
                        <m:sSubPr>
                          <m:ctrlPr>
                            <a:rPr lang="en-US" sz="2400" i="1">
                              <a:latin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𝛽</m:t>
                          </m:r>
                        </m:e>
                        <m:sub>
                          <m:r>
                            <a:rPr lang="en-US" sz="2400" i="1">
                              <a:latin typeface="Cambria Math" panose="02040503050406030204" pitchFamily="18" charset="0"/>
                            </a:rPr>
                            <m:t>𝑖</m:t>
                          </m:r>
                          <m:r>
                            <a:rPr lang="en-US" sz="2400" b="0" i="1" smtClean="0">
                              <a:latin typeface="Cambria Math" panose="02040503050406030204" pitchFamily="18" charset="0"/>
                            </a:rPr>
                            <m:t>𝑖</m:t>
                          </m:r>
                        </m:sub>
                      </m:sSub>
                      <m:r>
                        <a:rPr lang="en-US" sz="2400" i="1">
                          <a:latin typeface="Cambria Math" panose="02040503050406030204" pitchFamily="18" charset="0"/>
                        </a:rPr>
                        <m:t>=</m:t>
                      </m:r>
                      <m:r>
                        <a:rPr lang="en-US" sz="2400" i="1">
                          <a:latin typeface="Cambria Math" panose="02040503050406030204" pitchFamily="18" charset="0"/>
                          <a:ea typeface="Cambria Math" panose="02040503050406030204" pitchFamily="18" charset="0"/>
                        </a:rPr>
                        <m:t>𝛽</m:t>
                      </m:r>
                      <m:d>
                        <m:dPr>
                          <m:begChr m:val="["/>
                          <m:endChr m:val="]"/>
                          <m:ctrlPr>
                            <a:rPr lang="en-US" sz="2400" i="1" smtClean="0">
                              <a:latin typeface="Cambria Math" panose="02040503050406030204" pitchFamily="18" charset="0"/>
                              <a:ea typeface="Cambria Math" panose="02040503050406030204" pitchFamily="18" charset="0"/>
                            </a:rPr>
                          </m:ctrlPr>
                        </m:dPr>
                        <m:e>
                          <m:r>
                            <a:rPr lang="en-US" sz="2400" i="1">
                              <a:latin typeface="Cambria Math" panose="02040503050406030204" pitchFamily="18" charset="0"/>
                              <a:ea typeface="Cambria Math" panose="02040503050406030204" pitchFamily="18" charset="0"/>
                            </a:rPr>
                            <m:t>𝛼</m:t>
                          </m:r>
                          <m:f>
                            <m:fPr>
                              <m:ctrlPr>
                                <a:rPr lang="en-US" sz="2400" i="1" smtClean="0">
                                  <a:latin typeface="Cambria Math" panose="02040503050406030204" pitchFamily="18" charset="0"/>
                                  <a:ea typeface="Cambria Math" panose="02040503050406030204" pitchFamily="18" charset="0"/>
                                </a:rPr>
                              </m:ctrlPr>
                            </m:fPr>
                            <m:num>
                              <m:r>
                                <a:rPr lang="en-US" sz="2400" b="0" i="1" smtClean="0">
                                  <a:latin typeface="Cambria Math" panose="02040503050406030204" pitchFamily="18" charset="0"/>
                                  <a:ea typeface="Cambria Math" panose="02040503050406030204" pitchFamily="18" charset="0"/>
                                </a:rPr>
                                <m:t>𝑖</m:t>
                              </m:r>
                            </m:num>
                            <m:den>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𝑛</m:t>
                                  </m:r>
                                </m:e>
                                <m:sub>
                                  <m:r>
                                    <a:rPr lang="en-US" sz="2400" b="0" i="1" smtClean="0">
                                      <a:latin typeface="Cambria Math" panose="02040503050406030204" pitchFamily="18" charset="0"/>
                                      <a:ea typeface="Cambria Math" panose="02040503050406030204" pitchFamily="18" charset="0"/>
                                    </a:rPr>
                                    <m:t>𝑖</m:t>
                                  </m:r>
                                </m:sub>
                              </m:sSub>
                            </m:den>
                          </m:f>
                          <m:r>
                            <a:rPr lang="en-US" sz="2400" b="0" i="1" smtClean="0">
                              <a:latin typeface="Cambria Math" panose="02040503050406030204" pitchFamily="18" charset="0"/>
                              <a:ea typeface="Cambria Math" panose="02040503050406030204" pitchFamily="18" charset="0"/>
                            </a:rPr>
                            <m:t>+</m:t>
                          </m:r>
                          <m:d>
                            <m:dPr>
                              <m:ctrlPr>
                                <a:rPr lang="en-US" sz="2400" i="1">
                                  <a:latin typeface="Cambria Math" panose="02040503050406030204" pitchFamily="18" charset="0"/>
                                  <a:ea typeface="Cambria Math" panose="02040503050406030204" pitchFamily="18" charset="0"/>
                                </a:rPr>
                              </m:ctrlPr>
                            </m:dPr>
                            <m:e>
                              <m:r>
                                <a:rPr lang="en-US" sz="2400" i="1">
                                  <a:latin typeface="Cambria Math" panose="02040503050406030204" pitchFamily="18" charset="0"/>
                                  <a:ea typeface="Cambria Math" panose="02040503050406030204" pitchFamily="18" charset="0"/>
                                </a:rPr>
                                <m:t>1−</m:t>
                              </m:r>
                              <m:r>
                                <a:rPr lang="en-US" sz="2400" i="1">
                                  <a:latin typeface="Cambria Math" panose="02040503050406030204" pitchFamily="18" charset="0"/>
                                  <a:ea typeface="Cambria Math" panose="02040503050406030204" pitchFamily="18" charset="0"/>
                                </a:rPr>
                                <m:t>𝛼</m:t>
                              </m:r>
                            </m:e>
                          </m:d>
                          <m:f>
                            <m:fPr>
                              <m:ctrlPr>
                                <a:rPr lang="en-US" sz="2400" i="1">
                                  <a:latin typeface="Cambria Math" panose="02040503050406030204" pitchFamily="18" charset="0"/>
                                  <a:ea typeface="Cambria Math" panose="02040503050406030204" pitchFamily="18" charset="0"/>
                                </a:rPr>
                              </m:ctrlPr>
                            </m:fPr>
                            <m:num>
                              <m:sSup>
                                <m:sSupPr>
                                  <m:ctrlPr>
                                    <a:rPr lang="en-US" sz="2400" i="1" smtClean="0">
                                      <a:latin typeface="Cambria Math" panose="02040503050406030204" pitchFamily="18" charset="0"/>
                                      <a:ea typeface="Cambria Math" panose="02040503050406030204" pitchFamily="18" charset="0"/>
                                    </a:rPr>
                                  </m:ctrlPr>
                                </m:sSupPr>
                                <m:e>
                                  <m:r>
                                    <a:rPr lang="en-US" sz="2400" b="0" i="1" smtClean="0">
                                      <a:latin typeface="Cambria Math" panose="02040503050406030204" pitchFamily="18" charset="0"/>
                                      <a:ea typeface="Cambria Math" panose="02040503050406030204" pitchFamily="18" charset="0"/>
                                    </a:rPr>
                                    <m:t>𝑖</m:t>
                                  </m:r>
                                </m:e>
                                <m:sup>
                                  <m:r>
                                    <a:rPr lang="en-US" sz="2400" b="0" i="1" smtClean="0">
                                      <a:latin typeface="Cambria Math" panose="02040503050406030204" pitchFamily="18" charset="0"/>
                                      <a:ea typeface="Cambria Math" panose="02040503050406030204" pitchFamily="18" charset="0"/>
                                    </a:rPr>
                                    <m:t>2</m:t>
                                  </m:r>
                                </m:sup>
                              </m:sSup>
                            </m:num>
                            <m:den>
                              <m:nary>
                                <m:naryPr>
                                  <m:chr m:val="∑"/>
                                  <m:limLoc m:val="subSup"/>
                                  <m:supHide m:val="on"/>
                                  <m:ctrlPr>
                                    <a:rPr lang="en-US" sz="2400" i="1">
                                      <a:latin typeface="Cambria Math" panose="02040503050406030204" pitchFamily="18" charset="0"/>
                                      <a:ea typeface="Cambria Math" panose="02040503050406030204" pitchFamily="18" charset="0"/>
                                    </a:rPr>
                                  </m:ctrlPr>
                                </m:naryPr>
                                <m:sub>
                                  <m:r>
                                    <m:rPr>
                                      <m:brk m:alnAt="9"/>
                                    </m:rPr>
                                    <a:rPr lang="en-US" sz="2400" i="1">
                                      <a:latin typeface="Cambria Math" panose="02040503050406030204" pitchFamily="18" charset="0"/>
                                      <a:ea typeface="Cambria Math" panose="02040503050406030204" pitchFamily="18" charset="0"/>
                                    </a:rPr>
                                    <m:t>𝑘</m:t>
                                  </m:r>
                                </m:sub>
                                <m:sup/>
                                <m:e>
                                  <m:r>
                                    <a:rPr lang="en-US" sz="2400" i="1">
                                      <a:latin typeface="Cambria Math" panose="02040503050406030204" pitchFamily="18" charset="0"/>
                                      <a:ea typeface="Cambria Math" panose="02040503050406030204" pitchFamily="18" charset="0"/>
                                    </a:rPr>
                                    <m:t>𝑘</m:t>
                                  </m:r>
                                  <m:sSub>
                                    <m:sSubPr>
                                      <m:ctrlPr>
                                        <a:rPr lang="en-US" sz="2400" i="1">
                                          <a:latin typeface="Cambria Math" panose="02040503050406030204" pitchFamily="18" charset="0"/>
                                          <a:ea typeface="Cambria Math" panose="02040503050406030204" pitchFamily="18" charset="0"/>
                                        </a:rPr>
                                      </m:ctrlPr>
                                    </m:sSubPr>
                                    <m:e>
                                      <m:r>
                                        <a:rPr lang="en-US" sz="2400" i="1">
                                          <a:latin typeface="Cambria Math" panose="02040503050406030204" pitchFamily="18" charset="0"/>
                                          <a:ea typeface="Cambria Math" panose="02040503050406030204" pitchFamily="18" charset="0"/>
                                        </a:rPr>
                                        <m:t>𝑛</m:t>
                                      </m:r>
                                    </m:e>
                                    <m:sub>
                                      <m:r>
                                        <a:rPr lang="en-US" sz="2400" i="1">
                                          <a:latin typeface="Cambria Math" panose="02040503050406030204" pitchFamily="18" charset="0"/>
                                          <a:ea typeface="Cambria Math" panose="02040503050406030204" pitchFamily="18" charset="0"/>
                                        </a:rPr>
                                        <m:t>𝑘</m:t>
                                      </m:r>
                                    </m:sub>
                                  </m:sSub>
                                </m:e>
                              </m:nary>
                            </m:den>
                          </m:f>
                        </m:e>
                      </m:d>
                    </m:oMath>
                  </m:oMathPara>
                </a14:m>
                <a:endParaRPr lang="en-US" sz="2400" dirty="0"/>
              </a:p>
              <a:p>
                <a:r>
                  <a:rPr lang="en-US" sz="2400" dirty="0"/>
                  <a:t>The </a:t>
                </a:r>
                <a14:m>
                  <m:oMath xmlns:m="http://schemas.openxmlformats.org/officeDocument/2006/math">
                    <m:r>
                      <a:rPr lang="en-US" sz="2400" i="1">
                        <a:latin typeface="Cambria Math" panose="02040503050406030204" pitchFamily="18" charset="0"/>
                        <a:ea typeface="Cambria Math" panose="02040503050406030204" pitchFamily="18" charset="0"/>
                      </a:rPr>
                      <m:t>𝛼</m:t>
                    </m:r>
                    <m:r>
                      <a:rPr lang="en-US" sz="2400" i="1">
                        <a:latin typeface="Cambria Math" panose="02040503050406030204" pitchFamily="18" charset="0"/>
                        <a:ea typeface="Cambria Math" panose="02040503050406030204" pitchFamily="18" charset="0"/>
                      </a:rPr>
                      <m:t> </m:t>
                    </m:r>
                  </m:oMath>
                </a14:m>
                <a:r>
                  <a:rPr lang="en-US" sz="2400" dirty="0"/>
                  <a:t>controls how much additional mixing happens within a given group (</a:t>
                </a:r>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n-US" sz="2400" dirty="0"/>
                  <a:t>=1 =&gt; we have a diagonal matrix, separate non-mixing models by group; </a:t>
                </a:r>
                <a14:m>
                  <m:oMath xmlns:m="http://schemas.openxmlformats.org/officeDocument/2006/math">
                    <m:r>
                      <a:rPr lang="en-US" sz="2400" i="1">
                        <a:latin typeface="Cambria Math" panose="02040503050406030204" pitchFamily="18" charset="0"/>
                        <a:ea typeface="Cambria Math" panose="02040503050406030204" pitchFamily="18" charset="0"/>
                      </a:rPr>
                      <m:t>𝛼</m:t>
                    </m:r>
                  </m:oMath>
                </a14:m>
                <a:r>
                  <a:rPr lang="en-US" sz="2400" dirty="0"/>
                  <a:t>=0 =&gt; random partnership); </a:t>
                </a:r>
                <a:r>
                  <a:rPr lang="en-US" sz="2400" b="1" dirty="0"/>
                  <a:t>What does this mean for optimal vaccination?</a:t>
                </a:r>
              </a:p>
            </p:txBody>
          </p:sp>
        </mc:Choice>
        <mc:Fallback>
          <p:sp>
            <p:nvSpPr>
              <p:cNvPr id="3" name="Content Placeholder 2">
                <a:extLst>
                  <a:ext uri="{FF2B5EF4-FFF2-40B4-BE49-F238E27FC236}">
                    <a16:creationId xmlns:a16="http://schemas.microsoft.com/office/drawing/2014/main" id="{4F4EB6A6-66BB-42B4-A0D2-40A4BEC5EBE0}"/>
                  </a:ext>
                </a:extLst>
              </p:cNvPr>
              <p:cNvSpPr>
                <a:spLocks noGrp="1" noRot="1" noChangeAspect="1" noMove="1" noResize="1" noEditPoints="1" noAdjustHandles="1" noChangeArrowheads="1" noChangeShapeType="1" noTextEdit="1"/>
              </p:cNvSpPr>
              <p:nvPr>
                <p:ph idx="1"/>
              </p:nvPr>
            </p:nvSpPr>
            <p:spPr>
              <a:blipFill>
                <a:blip r:embed="rId3"/>
                <a:stretch>
                  <a:fillRect l="-963" t="-1078" r="-148"/>
                </a:stretch>
              </a:blipFill>
            </p:spPr>
            <p:txBody>
              <a:bodyPr/>
              <a:lstStyle/>
              <a:p>
                <a:r>
                  <a:rPr lang="en-US">
                    <a:noFill/>
                  </a:rPr>
                  <a:t> </a:t>
                </a:r>
              </a:p>
            </p:txBody>
          </p:sp>
        </mc:Fallback>
      </mc:AlternateContent>
    </p:spTree>
    <p:extLst>
      <p:ext uri="{BB962C8B-B14F-4D97-AF65-F5344CB8AC3E}">
        <p14:creationId xmlns:p14="http://schemas.microsoft.com/office/powerpoint/2010/main" val="2835264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EC388-D565-42FE-B0BC-B5CD7C3BBE39}"/>
              </a:ext>
            </a:extLst>
          </p:cNvPr>
          <p:cNvSpPr>
            <a:spLocks noGrp="1"/>
          </p:cNvSpPr>
          <p:nvPr>
            <p:ph type="title"/>
          </p:nvPr>
        </p:nvSpPr>
        <p:spPr/>
        <p:txBody>
          <a:bodyPr/>
          <a:lstStyle/>
          <a:p>
            <a:r>
              <a:rPr lang="en-US" sz="3200" b="1" dirty="0"/>
              <a:t>Another Strategy: Survey Methods</a:t>
            </a:r>
          </a:p>
        </p:txBody>
      </p:sp>
      <p:sp>
        <p:nvSpPr>
          <p:cNvPr id="3" name="Content Placeholder 2">
            <a:extLst>
              <a:ext uri="{FF2B5EF4-FFF2-40B4-BE49-F238E27FC236}">
                <a16:creationId xmlns:a16="http://schemas.microsoft.com/office/drawing/2014/main" id="{4F4EB6A6-66BB-42B4-A0D2-40A4BEC5EBE0}"/>
              </a:ext>
            </a:extLst>
          </p:cNvPr>
          <p:cNvSpPr>
            <a:spLocks noGrp="1"/>
          </p:cNvSpPr>
          <p:nvPr>
            <p:ph idx="1"/>
          </p:nvPr>
        </p:nvSpPr>
        <p:spPr/>
        <p:txBody>
          <a:bodyPr/>
          <a:lstStyle/>
          <a:p>
            <a:r>
              <a:rPr lang="en-US" sz="2800" dirty="0"/>
              <a:t>If we want to establish mixing patterns empirically, one approach is to survey people about their behaviors/contacts</a:t>
            </a:r>
          </a:p>
          <a:p>
            <a:r>
              <a:rPr lang="en-US" sz="2800" u="sng" dirty="0"/>
              <a:t>Advantage:</a:t>
            </a:r>
            <a:r>
              <a:rPr lang="en-US" sz="2800" dirty="0"/>
              <a:t> do not have to make assumptions about how mixing occurs (or at least we can make assumptions consistent with what we observe)</a:t>
            </a:r>
          </a:p>
          <a:p>
            <a:r>
              <a:rPr lang="en-US" sz="2800" dirty="0"/>
              <a:t>Two main types of surveys:</a:t>
            </a:r>
          </a:p>
          <a:p>
            <a:pPr lvl="1"/>
            <a:r>
              <a:rPr lang="en-US" sz="2400" dirty="0"/>
              <a:t>Surveys that attempt to establish contact networks (more appropriate for sexual mixing or shared injection drug use but much more intensive and sampling harder)</a:t>
            </a:r>
          </a:p>
          <a:p>
            <a:pPr lvl="1"/>
            <a:r>
              <a:rPr lang="en-US" sz="2400" dirty="0"/>
              <a:t>Surveys that measure #s of contacts (not networks) (more appropriate for respiratory contacts for example)</a:t>
            </a:r>
          </a:p>
        </p:txBody>
      </p:sp>
    </p:spTree>
    <p:extLst>
      <p:ext uri="{BB962C8B-B14F-4D97-AF65-F5344CB8AC3E}">
        <p14:creationId xmlns:p14="http://schemas.microsoft.com/office/powerpoint/2010/main" val="15234835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EC388-D565-42FE-B0BC-B5CD7C3BBE39}"/>
              </a:ext>
            </a:extLst>
          </p:cNvPr>
          <p:cNvSpPr>
            <a:spLocks noGrp="1"/>
          </p:cNvSpPr>
          <p:nvPr>
            <p:ph type="title"/>
          </p:nvPr>
        </p:nvSpPr>
        <p:spPr/>
        <p:txBody>
          <a:bodyPr/>
          <a:lstStyle/>
          <a:p>
            <a:r>
              <a:rPr lang="en-US" sz="3200" b="1" dirty="0"/>
              <a:t>Another Strategy: Survey Methods: Sampling the Network</a:t>
            </a:r>
          </a:p>
        </p:txBody>
      </p:sp>
      <p:sp>
        <p:nvSpPr>
          <p:cNvPr id="3" name="Content Placeholder 2">
            <a:extLst>
              <a:ext uri="{FF2B5EF4-FFF2-40B4-BE49-F238E27FC236}">
                <a16:creationId xmlns:a16="http://schemas.microsoft.com/office/drawing/2014/main" id="{4F4EB6A6-66BB-42B4-A0D2-40A4BEC5EBE0}"/>
              </a:ext>
            </a:extLst>
          </p:cNvPr>
          <p:cNvSpPr>
            <a:spLocks noGrp="1"/>
          </p:cNvSpPr>
          <p:nvPr>
            <p:ph idx="1"/>
          </p:nvPr>
        </p:nvSpPr>
        <p:spPr/>
        <p:txBody>
          <a:bodyPr/>
          <a:lstStyle/>
          <a:p>
            <a:r>
              <a:rPr lang="en-US" dirty="0"/>
              <a:t>Consider the case of a sexual mixing network</a:t>
            </a:r>
          </a:p>
          <a:p>
            <a:r>
              <a:rPr lang="en-US" dirty="0"/>
              <a:t>We ask people for a list of partners</a:t>
            </a:r>
          </a:p>
          <a:p>
            <a:r>
              <a:rPr lang="en-US" dirty="0"/>
              <a:t>We then go to their partners and get a list of their partners, </a:t>
            </a:r>
            <a:r>
              <a:rPr lang="en-US" dirty="0" err="1"/>
              <a:t>etc</a:t>
            </a:r>
            <a:r>
              <a:rPr lang="en-US" dirty="0"/>
              <a:t>….</a:t>
            </a:r>
          </a:p>
          <a:p>
            <a:r>
              <a:rPr lang="en-US" dirty="0"/>
              <a:t>We can eventually reconstruct a connected graph (network) and characterize things like:</a:t>
            </a:r>
          </a:p>
          <a:p>
            <a:pPr lvl="1"/>
            <a:r>
              <a:rPr lang="en-US" dirty="0"/>
              <a:t>What is the distribution of the number of partners people have</a:t>
            </a:r>
          </a:p>
          <a:p>
            <a:pPr lvl="1"/>
            <a:r>
              <a:rPr lang="en-US" dirty="0"/>
              <a:t>Do the partners of people with more partners tend to have more partners themselves</a:t>
            </a:r>
          </a:p>
        </p:txBody>
      </p:sp>
    </p:spTree>
    <p:extLst>
      <p:ext uri="{BB962C8B-B14F-4D97-AF65-F5344CB8AC3E}">
        <p14:creationId xmlns:p14="http://schemas.microsoft.com/office/powerpoint/2010/main" val="2043835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BB2673A-CFE9-48D8-9FF1-A098F6BFDBC9}"/>
              </a:ext>
            </a:extLst>
          </p:cNvPr>
          <p:cNvPicPr>
            <a:picLocks noChangeAspect="1"/>
          </p:cNvPicPr>
          <p:nvPr/>
        </p:nvPicPr>
        <p:blipFill>
          <a:blip r:embed="rId2"/>
          <a:stretch>
            <a:fillRect/>
          </a:stretch>
        </p:blipFill>
        <p:spPr>
          <a:xfrm>
            <a:off x="447675" y="219075"/>
            <a:ext cx="8248650" cy="6419850"/>
          </a:xfrm>
          <a:prstGeom prst="rect">
            <a:avLst/>
          </a:prstGeom>
        </p:spPr>
      </p:pic>
    </p:spTree>
    <p:extLst>
      <p:ext uri="{BB962C8B-B14F-4D97-AF65-F5344CB8AC3E}">
        <p14:creationId xmlns:p14="http://schemas.microsoft.com/office/powerpoint/2010/main" val="4097827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Practical Questions</a:t>
            </a:r>
          </a:p>
        </p:txBody>
      </p:sp>
      <p:sp>
        <p:nvSpPr>
          <p:cNvPr id="3" name="Content Placeholder 2"/>
          <p:cNvSpPr>
            <a:spLocks noGrp="1"/>
          </p:cNvSpPr>
          <p:nvPr>
            <p:ph idx="1"/>
          </p:nvPr>
        </p:nvSpPr>
        <p:spPr/>
        <p:txBody>
          <a:bodyPr>
            <a:normAutofit lnSpcReduction="10000"/>
          </a:bodyPr>
          <a:lstStyle/>
          <a:p>
            <a:pPr marL="0" indent="0">
              <a:buNone/>
            </a:pPr>
            <a:r>
              <a:rPr lang="en-US" dirty="0"/>
              <a:t>How does heterogeneity (stratifying our model by subgroups) affect its prediction about spread of disease and equilibria? About effects of interventions?</a:t>
            </a:r>
          </a:p>
          <a:p>
            <a:pPr marL="0" indent="0">
              <a:buNone/>
            </a:pPr>
            <a:r>
              <a:rPr lang="en-US" dirty="0"/>
              <a:t>In addition to the reasons we discussed last time for oscillations in endemic equilibria to occur for SIR models with demographics, are there other reasons for oscillations? How do these interact? Can they help us explain observed patterns? </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875314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D397C00-D25A-4FE9-9BA9-CBFFD937255C}"/>
              </a:ext>
            </a:extLst>
          </p:cNvPr>
          <p:cNvPicPr>
            <a:picLocks noChangeAspect="1"/>
          </p:cNvPicPr>
          <p:nvPr/>
        </p:nvPicPr>
        <p:blipFill>
          <a:blip r:embed="rId2"/>
          <a:stretch>
            <a:fillRect/>
          </a:stretch>
        </p:blipFill>
        <p:spPr>
          <a:xfrm>
            <a:off x="728662" y="252412"/>
            <a:ext cx="7686675" cy="3762375"/>
          </a:xfrm>
          <a:prstGeom prst="rect">
            <a:avLst/>
          </a:prstGeom>
        </p:spPr>
      </p:pic>
      <p:sp>
        <p:nvSpPr>
          <p:cNvPr id="4" name="TextBox 3">
            <a:extLst>
              <a:ext uri="{FF2B5EF4-FFF2-40B4-BE49-F238E27FC236}">
                <a16:creationId xmlns:a16="http://schemas.microsoft.com/office/drawing/2014/main" id="{EFA5DC52-5D26-4A37-9B67-4904CB9AEB33}"/>
              </a:ext>
            </a:extLst>
          </p:cNvPr>
          <p:cNvSpPr txBox="1"/>
          <p:nvPr/>
        </p:nvSpPr>
        <p:spPr>
          <a:xfrm>
            <a:off x="152400" y="4287618"/>
            <a:ext cx="8991600" cy="2308324"/>
          </a:xfrm>
          <a:prstGeom prst="rect">
            <a:avLst/>
          </a:prstGeom>
          <a:noFill/>
        </p:spPr>
        <p:txBody>
          <a:bodyPr wrap="square" rtlCol="0">
            <a:spAutoFit/>
          </a:bodyPr>
          <a:lstStyle/>
          <a:p>
            <a:r>
              <a:rPr lang="en-US" sz="2400" b="1" dirty="0">
                <a:latin typeface="+mj-lt"/>
              </a:rPr>
              <a:t>Rows (</a:t>
            </a:r>
            <a:r>
              <a:rPr lang="en-US" sz="2400" b="1" dirty="0" err="1">
                <a:latin typeface="+mj-lt"/>
              </a:rPr>
              <a:t>i</a:t>
            </a:r>
            <a:r>
              <a:rPr lang="en-US" sz="2400" b="1" dirty="0">
                <a:latin typeface="+mj-lt"/>
              </a:rPr>
              <a:t>) represent people with 1, 2, 3, …, 9, 10, 12, and 20 partner</a:t>
            </a:r>
          </a:p>
          <a:p>
            <a:r>
              <a:rPr lang="en-US" sz="2400" b="1" dirty="0">
                <a:latin typeface="+mj-lt"/>
              </a:rPr>
              <a:t>Columns (j) represent whether the partners are people with 1, 2,…,10,12, or 20 partners themselves</a:t>
            </a:r>
          </a:p>
          <a:p>
            <a:r>
              <a:rPr lang="en-US" sz="2400" b="1" dirty="0">
                <a:latin typeface="+mj-lt"/>
              </a:rPr>
              <a:t>Entries are proportionate to number of </a:t>
            </a:r>
            <a:r>
              <a:rPr lang="en-US" sz="2400" b="1" dirty="0" err="1">
                <a:latin typeface="+mj-lt"/>
              </a:rPr>
              <a:t>i</a:t>
            </a:r>
            <a:r>
              <a:rPr lang="en-US" sz="2400" b="1" dirty="0">
                <a:latin typeface="+mj-lt"/>
              </a:rPr>
              <a:t>-j partnerships divided by the product of the number of people of type </a:t>
            </a:r>
            <a:r>
              <a:rPr lang="en-US" sz="2400" b="1" dirty="0" err="1">
                <a:latin typeface="+mj-lt"/>
              </a:rPr>
              <a:t>i</a:t>
            </a:r>
            <a:r>
              <a:rPr lang="en-US" sz="2400" b="1" dirty="0">
                <a:latin typeface="+mj-lt"/>
              </a:rPr>
              <a:t> and number of people of type j (when will this be large?)</a:t>
            </a:r>
          </a:p>
        </p:txBody>
      </p:sp>
    </p:spTree>
    <p:extLst>
      <p:ext uri="{BB962C8B-B14F-4D97-AF65-F5344CB8AC3E}">
        <p14:creationId xmlns:p14="http://schemas.microsoft.com/office/powerpoint/2010/main" val="1798078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EC388-D565-42FE-B0BC-B5CD7C3BBE39}"/>
              </a:ext>
            </a:extLst>
          </p:cNvPr>
          <p:cNvSpPr>
            <a:spLocks noGrp="1"/>
          </p:cNvSpPr>
          <p:nvPr>
            <p:ph type="title"/>
          </p:nvPr>
        </p:nvSpPr>
        <p:spPr/>
        <p:txBody>
          <a:bodyPr/>
          <a:lstStyle/>
          <a:p>
            <a:r>
              <a:rPr lang="en-US" sz="3200" b="1" dirty="0"/>
              <a:t>Another Strategy: Survey Methods: Large-Scale Frequency/Intensity Surveys </a:t>
            </a:r>
          </a:p>
        </p:txBody>
      </p:sp>
      <p:sp>
        <p:nvSpPr>
          <p:cNvPr id="3" name="Content Placeholder 2">
            <a:extLst>
              <a:ext uri="{FF2B5EF4-FFF2-40B4-BE49-F238E27FC236}">
                <a16:creationId xmlns:a16="http://schemas.microsoft.com/office/drawing/2014/main" id="{4F4EB6A6-66BB-42B4-A0D2-40A4BEC5EBE0}"/>
              </a:ext>
            </a:extLst>
          </p:cNvPr>
          <p:cNvSpPr>
            <a:spLocks noGrp="1"/>
          </p:cNvSpPr>
          <p:nvPr>
            <p:ph idx="1"/>
          </p:nvPr>
        </p:nvSpPr>
        <p:spPr/>
        <p:txBody>
          <a:bodyPr/>
          <a:lstStyle/>
          <a:p>
            <a:r>
              <a:rPr lang="en-US" dirty="0" err="1"/>
              <a:t>Mossong</a:t>
            </a:r>
            <a:r>
              <a:rPr lang="en-US" dirty="0"/>
              <a:t> et al. Social contacts and mixing patterns relevant to the spread of infectious diseases. </a:t>
            </a:r>
            <a:r>
              <a:rPr lang="en-US" i="1" dirty="0" err="1"/>
              <a:t>PLoS</a:t>
            </a:r>
            <a:r>
              <a:rPr lang="en-US" i="1" dirty="0"/>
              <a:t> Medicine</a:t>
            </a:r>
            <a:r>
              <a:rPr lang="en-US" dirty="0"/>
              <a:t>, 2008. </a:t>
            </a:r>
          </a:p>
          <a:p>
            <a:r>
              <a:rPr lang="en-US" dirty="0"/>
              <a:t>Information on social contacts from cross-sectional surveys in 8 European countries</a:t>
            </a:r>
          </a:p>
          <a:p>
            <a:r>
              <a:rPr lang="en-US" dirty="0"/>
              <a:t>Participants were recruited to be representative of the population in terms of geographical spread, age, and sex</a:t>
            </a:r>
          </a:p>
          <a:p>
            <a:endParaRPr lang="en-US" dirty="0"/>
          </a:p>
          <a:p>
            <a:endParaRPr lang="en-US" dirty="0"/>
          </a:p>
        </p:txBody>
      </p:sp>
    </p:spTree>
    <p:extLst>
      <p:ext uri="{BB962C8B-B14F-4D97-AF65-F5344CB8AC3E}">
        <p14:creationId xmlns:p14="http://schemas.microsoft.com/office/powerpoint/2010/main" val="256987482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7FEF4-D9C9-47CE-9368-FD7B6AF0FD96}"/>
              </a:ext>
            </a:extLst>
          </p:cNvPr>
          <p:cNvSpPr>
            <a:spLocks noGrp="1"/>
          </p:cNvSpPr>
          <p:nvPr>
            <p:ph type="title"/>
          </p:nvPr>
        </p:nvSpPr>
        <p:spPr/>
        <p:txBody>
          <a:bodyPr/>
          <a:lstStyle/>
          <a:p>
            <a:r>
              <a:rPr lang="en-US" sz="3200" b="1" dirty="0"/>
              <a:t>Another Strategy: Survey Methods: Large-Scale Frequency/Intensity Surveys </a:t>
            </a:r>
            <a:endParaRPr lang="en-US" sz="3200" dirty="0"/>
          </a:p>
        </p:txBody>
      </p:sp>
      <p:sp>
        <p:nvSpPr>
          <p:cNvPr id="3" name="Content Placeholder 2">
            <a:extLst>
              <a:ext uri="{FF2B5EF4-FFF2-40B4-BE49-F238E27FC236}">
                <a16:creationId xmlns:a16="http://schemas.microsoft.com/office/drawing/2014/main" id="{C23AD344-6561-4880-8441-E7E07499B318}"/>
              </a:ext>
            </a:extLst>
          </p:cNvPr>
          <p:cNvSpPr>
            <a:spLocks noGrp="1"/>
          </p:cNvSpPr>
          <p:nvPr>
            <p:ph idx="1"/>
          </p:nvPr>
        </p:nvSpPr>
        <p:spPr/>
        <p:txBody>
          <a:bodyPr/>
          <a:lstStyle/>
          <a:p>
            <a:r>
              <a:rPr lang="en-US" sz="3000" dirty="0"/>
              <a:t>Diaries recorded basic sociodemographic and household information. Participants were assigned a random day of the week to record every person they had contact with for 24 hours starting at 5 A.M. </a:t>
            </a:r>
          </a:p>
          <a:p>
            <a:r>
              <a:rPr lang="en-US" sz="3000" dirty="0"/>
              <a:t>Participants recorded contacted individuals only once in the diary (defined as either skin-to-skin contact or a two-way conversation of at least minimal duration). </a:t>
            </a:r>
          </a:p>
          <a:p>
            <a:r>
              <a:rPr lang="en-US" sz="3000" dirty="0"/>
              <a:t>Participants provided age and sex of each contact</a:t>
            </a:r>
          </a:p>
        </p:txBody>
      </p:sp>
    </p:spTree>
    <p:extLst>
      <p:ext uri="{BB962C8B-B14F-4D97-AF65-F5344CB8AC3E}">
        <p14:creationId xmlns:p14="http://schemas.microsoft.com/office/powerpoint/2010/main" val="16410820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1A9D078-8DFB-4352-8680-D29FDA921D04}"/>
              </a:ext>
            </a:extLst>
          </p:cNvPr>
          <p:cNvPicPr>
            <a:picLocks noChangeAspect="1"/>
          </p:cNvPicPr>
          <p:nvPr/>
        </p:nvPicPr>
        <p:blipFill>
          <a:blip r:embed="rId2"/>
          <a:stretch>
            <a:fillRect/>
          </a:stretch>
        </p:blipFill>
        <p:spPr>
          <a:xfrm>
            <a:off x="0" y="0"/>
            <a:ext cx="5050321" cy="6858000"/>
          </a:xfrm>
          <a:prstGeom prst="rect">
            <a:avLst/>
          </a:prstGeom>
        </p:spPr>
      </p:pic>
      <p:pic>
        <p:nvPicPr>
          <p:cNvPr id="5" name="Picture 4">
            <a:extLst>
              <a:ext uri="{FF2B5EF4-FFF2-40B4-BE49-F238E27FC236}">
                <a16:creationId xmlns:a16="http://schemas.microsoft.com/office/drawing/2014/main" id="{C86CC7A4-DE64-4278-B1DF-8312A19014EF}"/>
              </a:ext>
            </a:extLst>
          </p:cNvPr>
          <p:cNvPicPr>
            <a:picLocks noChangeAspect="1"/>
          </p:cNvPicPr>
          <p:nvPr/>
        </p:nvPicPr>
        <p:blipFill rotWithShape="1">
          <a:blip r:embed="rId2"/>
          <a:srcRect t="1180" r="76003" b="75555"/>
          <a:stretch/>
        </p:blipFill>
        <p:spPr>
          <a:xfrm>
            <a:off x="5332937" y="0"/>
            <a:ext cx="3780197" cy="4976663"/>
          </a:xfrm>
          <a:prstGeom prst="rect">
            <a:avLst/>
          </a:prstGeom>
        </p:spPr>
      </p:pic>
      <p:sp>
        <p:nvSpPr>
          <p:cNvPr id="6" name="TextBox 5">
            <a:extLst>
              <a:ext uri="{FF2B5EF4-FFF2-40B4-BE49-F238E27FC236}">
                <a16:creationId xmlns:a16="http://schemas.microsoft.com/office/drawing/2014/main" id="{7EE5AB9F-5C63-4961-BB97-C413B0C5DC35}"/>
              </a:ext>
            </a:extLst>
          </p:cNvPr>
          <p:cNvSpPr txBox="1"/>
          <p:nvPr/>
        </p:nvSpPr>
        <p:spPr>
          <a:xfrm>
            <a:off x="5332937" y="4724400"/>
            <a:ext cx="3780196" cy="1938992"/>
          </a:xfrm>
          <a:prstGeom prst="rect">
            <a:avLst/>
          </a:prstGeom>
          <a:noFill/>
        </p:spPr>
        <p:txBody>
          <a:bodyPr wrap="square" rtlCol="0">
            <a:spAutoFit/>
          </a:bodyPr>
          <a:lstStyle/>
          <a:p>
            <a:r>
              <a:rPr lang="en-US" sz="2000" b="1" dirty="0">
                <a:latin typeface="+mj-lt"/>
              </a:rPr>
              <a:t>How do we expect infections to spread throughout age groups if the first is in a 10 year-old?</a:t>
            </a:r>
          </a:p>
          <a:p>
            <a:r>
              <a:rPr lang="en-US" sz="2000" b="1" dirty="0">
                <a:latin typeface="+mj-lt"/>
              </a:rPr>
              <a:t>Which group will dominate the dynamics of growth during the slaved phase and why?</a:t>
            </a:r>
          </a:p>
        </p:txBody>
      </p:sp>
    </p:spTree>
    <p:extLst>
      <p:ext uri="{BB962C8B-B14F-4D97-AF65-F5344CB8AC3E}">
        <p14:creationId xmlns:p14="http://schemas.microsoft.com/office/powerpoint/2010/main" val="1166487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D70B877-164E-4301-A87E-12F911528DB6}"/>
              </a:ext>
            </a:extLst>
          </p:cNvPr>
          <p:cNvSpPr>
            <a:spLocks noGrp="1"/>
          </p:cNvSpPr>
          <p:nvPr>
            <p:ph type="title"/>
          </p:nvPr>
        </p:nvSpPr>
        <p:spPr/>
        <p:txBody>
          <a:bodyPr/>
          <a:lstStyle/>
          <a:p>
            <a:r>
              <a:rPr lang="en-US" dirty="0"/>
              <a:t>AGE-STRUCTURED MODELS</a:t>
            </a:r>
            <a:br>
              <a:rPr lang="en-US" dirty="0"/>
            </a:br>
            <a:r>
              <a:rPr lang="en-US" dirty="0"/>
              <a:t>SIMILAR TO BUT DIFFERENT TO RISK STRUCTURED MODELS</a:t>
            </a:r>
          </a:p>
        </p:txBody>
      </p:sp>
      <p:sp>
        <p:nvSpPr>
          <p:cNvPr id="6" name="Text Placeholder 5">
            <a:extLst>
              <a:ext uri="{FF2B5EF4-FFF2-40B4-BE49-F238E27FC236}">
                <a16:creationId xmlns:a16="http://schemas.microsoft.com/office/drawing/2014/main" id="{BE3A0AC0-8F42-4633-9417-5310069F795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380985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C43AD-C5D0-4D0A-A9E5-9A2B4BA20EC1}"/>
              </a:ext>
            </a:extLst>
          </p:cNvPr>
          <p:cNvSpPr>
            <a:spLocks noGrp="1"/>
          </p:cNvSpPr>
          <p:nvPr>
            <p:ph type="title"/>
          </p:nvPr>
        </p:nvSpPr>
        <p:spPr/>
        <p:txBody>
          <a:bodyPr/>
          <a:lstStyle/>
          <a:p>
            <a:r>
              <a:rPr lang="en-US" b="1" dirty="0"/>
              <a:t>SIR model with demography: </a:t>
            </a:r>
            <a:br>
              <a:rPr lang="en-US" b="1" dirty="0"/>
            </a:br>
            <a:r>
              <a:rPr lang="en-US" b="1" u="sng" dirty="0"/>
              <a:t>Damped Oscillatory Dynamics</a:t>
            </a:r>
            <a:endParaRPr lang="en-US" dirty="0"/>
          </a:p>
        </p:txBody>
      </p:sp>
      <p:pic>
        <p:nvPicPr>
          <p:cNvPr id="4" name="Picture 3">
            <a:extLst>
              <a:ext uri="{FF2B5EF4-FFF2-40B4-BE49-F238E27FC236}">
                <a16:creationId xmlns:a16="http://schemas.microsoft.com/office/drawing/2014/main" id="{E3DE64DD-91FA-4EC4-9BB8-3F4022525E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436929"/>
            <a:ext cx="8229600" cy="5324621"/>
          </a:xfrm>
          <a:prstGeom prst="rect">
            <a:avLst/>
          </a:prstGeom>
        </p:spPr>
      </p:pic>
      <p:sp>
        <p:nvSpPr>
          <p:cNvPr id="5" name="Oval 4">
            <a:extLst>
              <a:ext uri="{FF2B5EF4-FFF2-40B4-BE49-F238E27FC236}">
                <a16:creationId xmlns:a16="http://schemas.microsoft.com/office/drawing/2014/main" id="{2CD0B017-52D8-43A5-BFFA-C5517C805EBD}"/>
              </a:ext>
            </a:extLst>
          </p:cNvPr>
          <p:cNvSpPr/>
          <p:nvPr/>
        </p:nvSpPr>
        <p:spPr>
          <a:xfrm>
            <a:off x="1143000" y="5715000"/>
            <a:ext cx="228600" cy="21716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EE3219B4-CFE0-4D13-BF29-2E47A966BBEE}"/>
              </a:ext>
            </a:extLst>
          </p:cNvPr>
          <p:cNvSpPr/>
          <p:nvPr/>
        </p:nvSpPr>
        <p:spPr>
          <a:xfrm>
            <a:off x="7772400" y="5176899"/>
            <a:ext cx="228600" cy="217164"/>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cxnSp>
        <p:nvCxnSpPr>
          <p:cNvPr id="7" name="Straight Arrow Connector 6">
            <a:extLst>
              <a:ext uri="{FF2B5EF4-FFF2-40B4-BE49-F238E27FC236}">
                <a16:creationId xmlns:a16="http://schemas.microsoft.com/office/drawing/2014/main" id="{EFACCF59-6A55-48B3-A8F8-2F02A0C449C8}"/>
              </a:ext>
            </a:extLst>
          </p:cNvPr>
          <p:cNvCxnSpPr>
            <a:cxnSpLocks/>
          </p:cNvCxnSpPr>
          <p:nvPr/>
        </p:nvCxnSpPr>
        <p:spPr>
          <a:xfrm flipV="1">
            <a:off x="1257301" y="5638800"/>
            <a:ext cx="114299" cy="1847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32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60B85-92FE-4561-804D-7188883665A3}"/>
              </a:ext>
            </a:extLst>
          </p:cNvPr>
          <p:cNvSpPr>
            <a:spLocks noGrp="1"/>
          </p:cNvSpPr>
          <p:nvPr>
            <p:ph type="title"/>
          </p:nvPr>
        </p:nvSpPr>
        <p:spPr/>
        <p:txBody>
          <a:bodyPr/>
          <a:lstStyle/>
          <a:p>
            <a:r>
              <a:rPr lang="en-US" sz="3600" b="1" dirty="0"/>
              <a:t>Remember: In the Stratified Models, People Stay in Their Original Risk Group</a:t>
            </a:r>
          </a:p>
        </p:txBody>
      </p:sp>
      <p:sp>
        <p:nvSpPr>
          <p:cNvPr id="4" name="Rectangle 3">
            <a:extLst>
              <a:ext uri="{FF2B5EF4-FFF2-40B4-BE49-F238E27FC236}">
                <a16:creationId xmlns:a16="http://schemas.microsoft.com/office/drawing/2014/main" id="{33DCF929-00A7-48C1-8F1E-B41FBB384D95}"/>
              </a:ext>
            </a:extLst>
          </p:cNvPr>
          <p:cNvSpPr/>
          <p:nvPr/>
        </p:nvSpPr>
        <p:spPr>
          <a:xfrm>
            <a:off x="2645375" y="2133600"/>
            <a:ext cx="1066785"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t>S</a:t>
            </a:r>
            <a:r>
              <a:rPr lang="en-US" sz="6000" b="1" baseline="-25000" dirty="0"/>
              <a:t>L</a:t>
            </a:r>
            <a:endParaRPr lang="en-US" b="1" baseline="-25000" dirty="0"/>
          </a:p>
        </p:txBody>
      </p:sp>
      <p:sp>
        <p:nvSpPr>
          <p:cNvPr id="9" name="Rectangle 8">
            <a:extLst>
              <a:ext uri="{FF2B5EF4-FFF2-40B4-BE49-F238E27FC236}">
                <a16:creationId xmlns:a16="http://schemas.microsoft.com/office/drawing/2014/main" id="{DD077B70-2146-4DE0-B455-389CF3B285B0}"/>
              </a:ext>
            </a:extLst>
          </p:cNvPr>
          <p:cNvSpPr/>
          <p:nvPr/>
        </p:nvSpPr>
        <p:spPr>
          <a:xfrm>
            <a:off x="5105400" y="2132766"/>
            <a:ext cx="1066785" cy="990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6000" b="1" dirty="0"/>
              <a:t>I</a:t>
            </a:r>
            <a:r>
              <a:rPr lang="en-US" sz="6000" b="1" baseline="-25000" dirty="0"/>
              <a:t>L</a:t>
            </a:r>
            <a:endParaRPr lang="en-US" b="1" baseline="-25000" dirty="0"/>
          </a:p>
        </p:txBody>
      </p:sp>
      <p:cxnSp>
        <p:nvCxnSpPr>
          <p:cNvPr id="15" name="Straight Arrow Connector 14">
            <a:extLst>
              <a:ext uri="{FF2B5EF4-FFF2-40B4-BE49-F238E27FC236}">
                <a16:creationId xmlns:a16="http://schemas.microsoft.com/office/drawing/2014/main" id="{7A5BB2C7-7BD1-43C6-91AF-609359AA84DA}"/>
              </a:ext>
            </a:extLst>
          </p:cNvPr>
          <p:cNvCxnSpPr>
            <a:cxnSpLocks/>
            <a:stCxn id="4" idx="3"/>
            <a:endCxn id="9" idx="1"/>
          </p:cNvCxnSpPr>
          <p:nvPr/>
        </p:nvCxnSpPr>
        <p:spPr>
          <a:xfrm flipV="1">
            <a:off x="3712160" y="2628066"/>
            <a:ext cx="1393240" cy="83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E2E22C91-653D-418C-B3DE-5088E0773BB4}"/>
              </a:ext>
            </a:extLst>
          </p:cNvPr>
          <p:cNvSpPr/>
          <p:nvPr/>
        </p:nvSpPr>
        <p:spPr>
          <a:xfrm>
            <a:off x="4155345" y="2542580"/>
            <a:ext cx="506870" cy="523220"/>
          </a:xfrm>
          <a:prstGeom prst="rect">
            <a:avLst/>
          </a:prstGeom>
        </p:spPr>
        <p:txBody>
          <a:bodyPr wrap="none">
            <a:spAutoFit/>
          </a:bodyPr>
          <a:lstStyle/>
          <a:p>
            <a:r>
              <a:rPr lang="en-US" sz="2800" b="1" i="1" dirty="0"/>
              <a:t>βI</a:t>
            </a:r>
            <a:endParaRPr lang="en-US" dirty="0"/>
          </a:p>
        </p:txBody>
      </p:sp>
      <p:sp>
        <p:nvSpPr>
          <p:cNvPr id="18" name="Rectangle 17">
            <a:extLst>
              <a:ext uri="{FF2B5EF4-FFF2-40B4-BE49-F238E27FC236}">
                <a16:creationId xmlns:a16="http://schemas.microsoft.com/office/drawing/2014/main" id="{84530421-BCA8-4E89-B5D9-E600E5C4ED12}"/>
              </a:ext>
            </a:extLst>
          </p:cNvPr>
          <p:cNvSpPr/>
          <p:nvPr/>
        </p:nvSpPr>
        <p:spPr>
          <a:xfrm>
            <a:off x="4290434" y="1377524"/>
            <a:ext cx="385042" cy="523220"/>
          </a:xfrm>
          <a:prstGeom prst="rect">
            <a:avLst/>
          </a:prstGeom>
        </p:spPr>
        <p:txBody>
          <a:bodyPr wrap="none">
            <a:spAutoFit/>
          </a:bodyPr>
          <a:lstStyle/>
          <a:p>
            <a:r>
              <a:rPr lang="el-GR" sz="2800" b="1" i="1" dirty="0"/>
              <a:t>γ</a:t>
            </a:r>
            <a:endParaRPr lang="en-US" dirty="0"/>
          </a:p>
        </p:txBody>
      </p:sp>
      <p:cxnSp>
        <p:nvCxnSpPr>
          <p:cNvPr id="14" name="Connector: Elbow 13">
            <a:extLst>
              <a:ext uri="{FF2B5EF4-FFF2-40B4-BE49-F238E27FC236}">
                <a16:creationId xmlns:a16="http://schemas.microsoft.com/office/drawing/2014/main" id="{183C8647-4D18-4A99-A537-F904D0AE9B29}"/>
              </a:ext>
            </a:extLst>
          </p:cNvPr>
          <p:cNvCxnSpPr>
            <a:cxnSpLocks/>
            <a:stCxn id="9" idx="3"/>
            <a:endCxn id="4" idx="0"/>
          </p:cNvCxnSpPr>
          <p:nvPr/>
        </p:nvCxnSpPr>
        <p:spPr>
          <a:xfrm flipH="1" flipV="1">
            <a:off x="3178768" y="2133600"/>
            <a:ext cx="2993417" cy="494466"/>
          </a:xfrm>
          <a:prstGeom prst="bentConnector4">
            <a:avLst>
              <a:gd name="adj1" fmla="val -7637"/>
              <a:gd name="adj2" fmla="val 146400"/>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A46487F3-3640-440D-ABEF-2D07B912A802}"/>
              </a:ext>
            </a:extLst>
          </p:cNvPr>
          <p:cNvSpPr/>
          <p:nvPr/>
        </p:nvSpPr>
        <p:spPr>
          <a:xfrm>
            <a:off x="2645375" y="4249430"/>
            <a:ext cx="1066785"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t>S</a:t>
            </a:r>
            <a:r>
              <a:rPr lang="en-US" sz="6000" b="1" baseline="-25000" dirty="0"/>
              <a:t>H</a:t>
            </a:r>
          </a:p>
        </p:txBody>
      </p:sp>
      <p:sp>
        <p:nvSpPr>
          <p:cNvPr id="16" name="Rectangle 15">
            <a:extLst>
              <a:ext uri="{FF2B5EF4-FFF2-40B4-BE49-F238E27FC236}">
                <a16:creationId xmlns:a16="http://schemas.microsoft.com/office/drawing/2014/main" id="{31485891-B5DB-482B-BED8-1C2A33118494}"/>
              </a:ext>
            </a:extLst>
          </p:cNvPr>
          <p:cNvSpPr/>
          <p:nvPr/>
        </p:nvSpPr>
        <p:spPr>
          <a:xfrm>
            <a:off x="5105400" y="4248596"/>
            <a:ext cx="1066785" cy="990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6000" b="1" dirty="0"/>
              <a:t>I</a:t>
            </a:r>
            <a:r>
              <a:rPr lang="en-US" sz="6000" b="1" baseline="-25000" dirty="0"/>
              <a:t>H</a:t>
            </a:r>
          </a:p>
        </p:txBody>
      </p:sp>
      <p:cxnSp>
        <p:nvCxnSpPr>
          <p:cNvPr id="21" name="Straight Arrow Connector 20">
            <a:extLst>
              <a:ext uri="{FF2B5EF4-FFF2-40B4-BE49-F238E27FC236}">
                <a16:creationId xmlns:a16="http://schemas.microsoft.com/office/drawing/2014/main" id="{06A6033F-2FB6-43F2-855B-4A2C2EB60F1B}"/>
              </a:ext>
            </a:extLst>
          </p:cNvPr>
          <p:cNvCxnSpPr>
            <a:cxnSpLocks/>
            <a:stCxn id="13" idx="3"/>
            <a:endCxn id="16" idx="1"/>
          </p:cNvCxnSpPr>
          <p:nvPr/>
        </p:nvCxnSpPr>
        <p:spPr>
          <a:xfrm flipV="1">
            <a:off x="3712160" y="4743896"/>
            <a:ext cx="1393240" cy="83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D4EB4A93-FAFD-47E0-B7BF-236FF294B387}"/>
              </a:ext>
            </a:extLst>
          </p:cNvPr>
          <p:cNvSpPr/>
          <p:nvPr/>
        </p:nvSpPr>
        <p:spPr>
          <a:xfrm>
            <a:off x="4191000" y="4263836"/>
            <a:ext cx="506870" cy="523220"/>
          </a:xfrm>
          <a:prstGeom prst="rect">
            <a:avLst/>
          </a:prstGeom>
        </p:spPr>
        <p:txBody>
          <a:bodyPr wrap="square">
            <a:spAutoFit/>
          </a:bodyPr>
          <a:lstStyle/>
          <a:p>
            <a:r>
              <a:rPr lang="en-US" sz="2800" b="1" i="1" dirty="0"/>
              <a:t>βI</a:t>
            </a:r>
            <a:endParaRPr lang="en-US" dirty="0"/>
          </a:p>
        </p:txBody>
      </p:sp>
      <p:sp>
        <p:nvSpPr>
          <p:cNvPr id="24" name="Rectangle 23">
            <a:extLst>
              <a:ext uri="{FF2B5EF4-FFF2-40B4-BE49-F238E27FC236}">
                <a16:creationId xmlns:a16="http://schemas.microsoft.com/office/drawing/2014/main" id="{BFC4AA70-F0F7-4ACC-867C-A34FF59BD39D}"/>
              </a:ext>
            </a:extLst>
          </p:cNvPr>
          <p:cNvSpPr/>
          <p:nvPr/>
        </p:nvSpPr>
        <p:spPr>
          <a:xfrm>
            <a:off x="4251914" y="4963180"/>
            <a:ext cx="385042" cy="523220"/>
          </a:xfrm>
          <a:prstGeom prst="rect">
            <a:avLst/>
          </a:prstGeom>
        </p:spPr>
        <p:txBody>
          <a:bodyPr wrap="square">
            <a:spAutoFit/>
          </a:bodyPr>
          <a:lstStyle/>
          <a:p>
            <a:r>
              <a:rPr lang="el-GR" sz="2800" b="1" i="1" dirty="0"/>
              <a:t>γ</a:t>
            </a:r>
            <a:endParaRPr lang="en-US" dirty="0"/>
          </a:p>
        </p:txBody>
      </p:sp>
      <p:cxnSp>
        <p:nvCxnSpPr>
          <p:cNvPr id="25" name="Connector: Elbow 24">
            <a:extLst>
              <a:ext uri="{FF2B5EF4-FFF2-40B4-BE49-F238E27FC236}">
                <a16:creationId xmlns:a16="http://schemas.microsoft.com/office/drawing/2014/main" id="{3E5DE9C1-7FFC-40F9-9F44-57E55F7EA27A}"/>
              </a:ext>
            </a:extLst>
          </p:cNvPr>
          <p:cNvCxnSpPr>
            <a:cxnSpLocks/>
            <a:stCxn id="16" idx="3"/>
            <a:endCxn id="13" idx="2"/>
          </p:cNvCxnSpPr>
          <p:nvPr/>
        </p:nvCxnSpPr>
        <p:spPr>
          <a:xfrm flipH="1">
            <a:off x="3178768" y="4743896"/>
            <a:ext cx="2993417" cy="496134"/>
          </a:xfrm>
          <a:prstGeom prst="bentConnector4">
            <a:avLst>
              <a:gd name="adj1" fmla="val -7637"/>
              <a:gd name="adj2" fmla="val 146076"/>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Connector: Curved 9">
            <a:extLst>
              <a:ext uri="{FF2B5EF4-FFF2-40B4-BE49-F238E27FC236}">
                <a16:creationId xmlns:a16="http://schemas.microsoft.com/office/drawing/2014/main" id="{A937223E-D826-4B48-93E4-E9A0E5E771C2}"/>
              </a:ext>
            </a:extLst>
          </p:cNvPr>
          <p:cNvCxnSpPr>
            <a:stCxn id="16" idx="0"/>
            <a:endCxn id="23" idx="0"/>
          </p:cNvCxnSpPr>
          <p:nvPr/>
        </p:nvCxnSpPr>
        <p:spPr>
          <a:xfrm rot="16200000" flipH="1" flipV="1">
            <a:off x="5033994" y="3659037"/>
            <a:ext cx="15240" cy="1194358"/>
          </a:xfrm>
          <a:prstGeom prst="curvedConnector3">
            <a:avLst>
              <a:gd name="adj1" fmla="val -1500000"/>
            </a:avLst>
          </a:prstGeom>
          <a:ln w="57150">
            <a:solidFill>
              <a:schemeClr val="accent6">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FC89E3B2-346E-4566-9B3A-7A23FFFADCE2}"/>
              </a:ext>
            </a:extLst>
          </p:cNvPr>
          <p:cNvCxnSpPr>
            <a:cxnSpLocks/>
            <a:stCxn id="9" idx="2"/>
            <a:endCxn id="17" idx="2"/>
          </p:cNvCxnSpPr>
          <p:nvPr/>
        </p:nvCxnSpPr>
        <p:spPr>
          <a:xfrm rot="5400000" flipH="1">
            <a:off x="4995004" y="2479577"/>
            <a:ext cx="57566" cy="1230013"/>
          </a:xfrm>
          <a:prstGeom prst="curvedConnector3">
            <a:avLst>
              <a:gd name="adj1" fmla="val -397109"/>
            </a:avLst>
          </a:prstGeom>
          <a:ln w="57150">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8" name="Connector: Curved 27">
            <a:extLst>
              <a:ext uri="{FF2B5EF4-FFF2-40B4-BE49-F238E27FC236}">
                <a16:creationId xmlns:a16="http://schemas.microsoft.com/office/drawing/2014/main" id="{C2228F02-8FA7-4EFD-910C-6E8D1059168C}"/>
              </a:ext>
            </a:extLst>
          </p:cNvPr>
          <p:cNvCxnSpPr>
            <a:stCxn id="16" idx="0"/>
            <a:endCxn id="17" idx="2"/>
          </p:cNvCxnSpPr>
          <p:nvPr/>
        </p:nvCxnSpPr>
        <p:spPr>
          <a:xfrm rot="16200000" flipV="1">
            <a:off x="4432389" y="3042191"/>
            <a:ext cx="1182796" cy="1230013"/>
          </a:xfrm>
          <a:prstGeom prst="curvedConnector3">
            <a:avLst/>
          </a:prstGeom>
          <a:ln w="76200">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9" name="Connector: Curved 28">
            <a:extLst>
              <a:ext uri="{FF2B5EF4-FFF2-40B4-BE49-F238E27FC236}">
                <a16:creationId xmlns:a16="http://schemas.microsoft.com/office/drawing/2014/main" id="{ED3A36F8-00E0-4E20-B5A5-6BE7BE26651C}"/>
              </a:ext>
            </a:extLst>
          </p:cNvPr>
          <p:cNvCxnSpPr>
            <a:cxnSpLocks/>
            <a:stCxn id="9" idx="2"/>
            <a:endCxn id="23" idx="0"/>
          </p:cNvCxnSpPr>
          <p:nvPr/>
        </p:nvCxnSpPr>
        <p:spPr>
          <a:xfrm rot="5400000">
            <a:off x="4471379" y="3096422"/>
            <a:ext cx="1140470" cy="1194358"/>
          </a:xfrm>
          <a:prstGeom prst="curvedConnector3">
            <a:avLst>
              <a:gd name="adj1" fmla="val 50000"/>
            </a:avLst>
          </a:prstGeom>
          <a:ln w="76200">
            <a:solidFill>
              <a:schemeClr val="accent5">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E88B1429-1246-4D61-98D0-7F6FC3AA7D55}"/>
              </a:ext>
            </a:extLst>
          </p:cNvPr>
          <p:cNvSpPr txBox="1"/>
          <p:nvPr/>
        </p:nvSpPr>
        <p:spPr>
          <a:xfrm>
            <a:off x="990600" y="5752365"/>
            <a:ext cx="8229600" cy="830997"/>
          </a:xfrm>
          <a:prstGeom prst="rect">
            <a:avLst/>
          </a:prstGeom>
          <a:noFill/>
        </p:spPr>
        <p:txBody>
          <a:bodyPr wrap="square" rtlCol="0">
            <a:spAutoFit/>
          </a:bodyPr>
          <a:lstStyle/>
          <a:p>
            <a:r>
              <a:rPr lang="en-US" sz="2400" b="1" dirty="0">
                <a:latin typeface="+mj-lt"/>
              </a:rPr>
              <a:t>Note that in this model risk group membership does not change (Hs remain Hs and Ls remain Ls)</a:t>
            </a:r>
          </a:p>
        </p:txBody>
      </p:sp>
    </p:spTree>
    <p:extLst>
      <p:ext uri="{BB962C8B-B14F-4D97-AF65-F5344CB8AC3E}">
        <p14:creationId xmlns:p14="http://schemas.microsoft.com/office/powerpoint/2010/main" val="30593633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60B85-92FE-4561-804D-7188883665A3}"/>
              </a:ext>
            </a:extLst>
          </p:cNvPr>
          <p:cNvSpPr>
            <a:spLocks noGrp="1"/>
          </p:cNvSpPr>
          <p:nvPr>
            <p:ph type="title"/>
          </p:nvPr>
        </p:nvSpPr>
        <p:spPr/>
        <p:txBody>
          <a:bodyPr/>
          <a:lstStyle/>
          <a:p>
            <a:r>
              <a:rPr lang="en-US" sz="3600" b="1" dirty="0"/>
              <a:t>Remember: In the Stratified Models, People Stay in Their Original Risk Group</a:t>
            </a:r>
          </a:p>
        </p:txBody>
      </p:sp>
      <p:sp>
        <p:nvSpPr>
          <p:cNvPr id="4" name="Rectangle 3">
            <a:extLst>
              <a:ext uri="{FF2B5EF4-FFF2-40B4-BE49-F238E27FC236}">
                <a16:creationId xmlns:a16="http://schemas.microsoft.com/office/drawing/2014/main" id="{33DCF929-00A7-48C1-8F1E-B41FBB384D95}"/>
              </a:ext>
            </a:extLst>
          </p:cNvPr>
          <p:cNvSpPr/>
          <p:nvPr/>
        </p:nvSpPr>
        <p:spPr>
          <a:xfrm>
            <a:off x="2645375" y="2133600"/>
            <a:ext cx="1066785"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t>S</a:t>
            </a:r>
            <a:r>
              <a:rPr lang="en-US" sz="6000" b="1" baseline="-25000" dirty="0"/>
              <a:t>L</a:t>
            </a:r>
            <a:endParaRPr lang="en-US" b="1" baseline="-25000" dirty="0"/>
          </a:p>
        </p:txBody>
      </p:sp>
      <p:sp>
        <p:nvSpPr>
          <p:cNvPr id="9" name="Rectangle 8">
            <a:extLst>
              <a:ext uri="{FF2B5EF4-FFF2-40B4-BE49-F238E27FC236}">
                <a16:creationId xmlns:a16="http://schemas.microsoft.com/office/drawing/2014/main" id="{DD077B70-2146-4DE0-B455-389CF3B285B0}"/>
              </a:ext>
            </a:extLst>
          </p:cNvPr>
          <p:cNvSpPr/>
          <p:nvPr/>
        </p:nvSpPr>
        <p:spPr>
          <a:xfrm>
            <a:off x="5105400" y="2132766"/>
            <a:ext cx="1066785" cy="990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6000" b="1" dirty="0"/>
              <a:t>I</a:t>
            </a:r>
            <a:r>
              <a:rPr lang="en-US" sz="6000" b="1" baseline="-25000" dirty="0"/>
              <a:t>L</a:t>
            </a:r>
            <a:endParaRPr lang="en-US" b="1" baseline="-25000" dirty="0"/>
          </a:p>
        </p:txBody>
      </p:sp>
      <p:cxnSp>
        <p:nvCxnSpPr>
          <p:cNvPr id="15" name="Straight Arrow Connector 14">
            <a:extLst>
              <a:ext uri="{FF2B5EF4-FFF2-40B4-BE49-F238E27FC236}">
                <a16:creationId xmlns:a16="http://schemas.microsoft.com/office/drawing/2014/main" id="{7A5BB2C7-7BD1-43C6-91AF-609359AA84DA}"/>
              </a:ext>
            </a:extLst>
          </p:cNvPr>
          <p:cNvCxnSpPr>
            <a:cxnSpLocks/>
            <a:stCxn id="4" idx="3"/>
            <a:endCxn id="9" idx="1"/>
          </p:cNvCxnSpPr>
          <p:nvPr/>
        </p:nvCxnSpPr>
        <p:spPr>
          <a:xfrm flipV="1">
            <a:off x="3712160" y="2628066"/>
            <a:ext cx="1393240" cy="83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E2E22C91-653D-418C-B3DE-5088E0773BB4}"/>
              </a:ext>
            </a:extLst>
          </p:cNvPr>
          <p:cNvSpPr/>
          <p:nvPr/>
        </p:nvSpPr>
        <p:spPr>
          <a:xfrm>
            <a:off x="4155345" y="2542580"/>
            <a:ext cx="506870" cy="523220"/>
          </a:xfrm>
          <a:prstGeom prst="rect">
            <a:avLst/>
          </a:prstGeom>
        </p:spPr>
        <p:txBody>
          <a:bodyPr wrap="none">
            <a:spAutoFit/>
          </a:bodyPr>
          <a:lstStyle/>
          <a:p>
            <a:r>
              <a:rPr lang="en-US" sz="2800" b="1" i="1" dirty="0"/>
              <a:t>βI</a:t>
            </a:r>
            <a:endParaRPr lang="en-US" dirty="0"/>
          </a:p>
        </p:txBody>
      </p:sp>
      <p:sp>
        <p:nvSpPr>
          <p:cNvPr id="18" name="Rectangle 17">
            <a:extLst>
              <a:ext uri="{FF2B5EF4-FFF2-40B4-BE49-F238E27FC236}">
                <a16:creationId xmlns:a16="http://schemas.microsoft.com/office/drawing/2014/main" id="{84530421-BCA8-4E89-B5D9-E600E5C4ED12}"/>
              </a:ext>
            </a:extLst>
          </p:cNvPr>
          <p:cNvSpPr/>
          <p:nvPr/>
        </p:nvSpPr>
        <p:spPr>
          <a:xfrm>
            <a:off x="4290434" y="1377524"/>
            <a:ext cx="385042" cy="523220"/>
          </a:xfrm>
          <a:prstGeom prst="rect">
            <a:avLst/>
          </a:prstGeom>
        </p:spPr>
        <p:txBody>
          <a:bodyPr wrap="none">
            <a:spAutoFit/>
          </a:bodyPr>
          <a:lstStyle/>
          <a:p>
            <a:r>
              <a:rPr lang="el-GR" sz="2800" b="1" i="1" dirty="0"/>
              <a:t>γ</a:t>
            </a:r>
            <a:endParaRPr lang="en-US" dirty="0"/>
          </a:p>
        </p:txBody>
      </p:sp>
      <p:cxnSp>
        <p:nvCxnSpPr>
          <p:cNvPr id="14" name="Connector: Elbow 13">
            <a:extLst>
              <a:ext uri="{FF2B5EF4-FFF2-40B4-BE49-F238E27FC236}">
                <a16:creationId xmlns:a16="http://schemas.microsoft.com/office/drawing/2014/main" id="{183C8647-4D18-4A99-A537-F904D0AE9B29}"/>
              </a:ext>
            </a:extLst>
          </p:cNvPr>
          <p:cNvCxnSpPr>
            <a:cxnSpLocks/>
            <a:stCxn id="9" idx="3"/>
            <a:endCxn id="4" idx="0"/>
          </p:cNvCxnSpPr>
          <p:nvPr/>
        </p:nvCxnSpPr>
        <p:spPr>
          <a:xfrm flipH="1" flipV="1">
            <a:off x="3178768" y="2133600"/>
            <a:ext cx="2993417" cy="494466"/>
          </a:xfrm>
          <a:prstGeom prst="bentConnector4">
            <a:avLst>
              <a:gd name="adj1" fmla="val -7637"/>
              <a:gd name="adj2" fmla="val 146400"/>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A46487F3-3640-440D-ABEF-2D07B912A802}"/>
              </a:ext>
            </a:extLst>
          </p:cNvPr>
          <p:cNvSpPr/>
          <p:nvPr/>
        </p:nvSpPr>
        <p:spPr>
          <a:xfrm>
            <a:off x="2645375" y="4249430"/>
            <a:ext cx="1066785"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t>S</a:t>
            </a:r>
            <a:r>
              <a:rPr lang="en-US" sz="6000" b="1" baseline="-25000" dirty="0"/>
              <a:t>H</a:t>
            </a:r>
          </a:p>
        </p:txBody>
      </p:sp>
      <p:sp>
        <p:nvSpPr>
          <p:cNvPr id="16" name="Rectangle 15">
            <a:extLst>
              <a:ext uri="{FF2B5EF4-FFF2-40B4-BE49-F238E27FC236}">
                <a16:creationId xmlns:a16="http://schemas.microsoft.com/office/drawing/2014/main" id="{31485891-B5DB-482B-BED8-1C2A33118494}"/>
              </a:ext>
            </a:extLst>
          </p:cNvPr>
          <p:cNvSpPr/>
          <p:nvPr/>
        </p:nvSpPr>
        <p:spPr>
          <a:xfrm>
            <a:off x="5105400" y="4248596"/>
            <a:ext cx="1066785" cy="990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6000" b="1" dirty="0"/>
              <a:t>I</a:t>
            </a:r>
            <a:r>
              <a:rPr lang="en-US" sz="6000" b="1" baseline="-25000" dirty="0"/>
              <a:t>H</a:t>
            </a:r>
          </a:p>
        </p:txBody>
      </p:sp>
      <p:cxnSp>
        <p:nvCxnSpPr>
          <p:cNvPr id="21" name="Straight Arrow Connector 20">
            <a:extLst>
              <a:ext uri="{FF2B5EF4-FFF2-40B4-BE49-F238E27FC236}">
                <a16:creationId xmlns:a16="http://schemas.microsoft.com/office/drawing/2014/main" id="{06A6033F-2FB6-43F2-855B-4A2C2EB60F1B}"/>
              </a:ext>
            </a:extLst>
          </p:cNvPr>
          <p:cNvCxnSpPr>
            <a:cxnSpLocks/>
            <a:stCxn id="13" idx="3"/>
            <a:endCxn id="16" idx="1"/>
          </p:cNvCxnSpPr>
          <p:nvPr/>
        </p:nvCxnSpPr>
        <p:spPr>
          <a:xfrm flipV="1">
            <a:off x="3712160" y="4743896"/>
            <a:ext cx="1393240" cy="83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D4EB4A93-FAFD-47E0-B7BF-236FF294B387}"/>
              </a:ext>
            </a:extLst>
          </p:cNvPr>
          <p:cNvSpPr/>
          <p:nvPr/>
        </p:nvSpPr>
        <p:spPr>
          <a:xfrm>
            <a:off x="4191000" y="4263836"/>
            <a:ext cx="506870" cy="523220"/>
          </a:xfrm>
          <a:prstGeom prst="rect">
            <a:avLst/>
          </a:prstGeom>
        </p:spPr>
        <p:txBody>
          <a:bodyPr wrap="square">
            <a:spAutoFit/>
          </a:bodyPr>
          <a:lstStyle/>
          <a:p>
            <a:r>
              <a:rPr lang="en-US" sz="2800" b="1" i="1" dirty="0"/>
              <a:t>βI</a:t>
            </a:r>
            <a:endParaRPr lang="en-US" dirty="0"/>
          </a:p>
        </p:txBody>
      </p:sp>
      <p:sp>
        <p:nvSpPr>
          <p:cNvPr id="24" name="Rectangle 23">
            <a:extLst>
              <a:ext uri="{FF2B5EF4-FFF2-40B4-BE49-F238E27FC236}">
                <a16:creationId xmlns:a16="http://schemas.microsoft.com/office/drawing/2014/main" id="{BFC4AA70-F0F7-4ACC-867C-A34FF59BD39D}"/>
              </a:ext>
            </a:extLst>
          </p:cNvPr>
          <p:cNvSpPr/>
          <p:nvPr/>
        </p:nvSpPr>
        <p:spPr>
          <a:xfrm>
            <a:off x="4251914" y="4963180"/>
            <a:ext cx="385042" cy="523220"/>
          </a:xfrm>
          <a:prstGeom prst="rect">
            <a:avLst/>
          </a:prstGeom>
        </p:spPr>
        <p:txBody>
          <a:bodyPr wrap="square">
            <a:spAutoFit/>
          </a:bodyPr>
          <a:lstStyle/>
          <a:p>
            <a:r>
              <a:rPr lang="el-GR" sz="2800" b="1" i="1" dirty="0"/>
              <a:t>γ</a:t>
            </a:r>
            <a:endParaRPr lang="en-US" dirty="0"/>
          </a:p>
        </p:txBody>
      </p:sp>
      <p:cxnSp>
        <p:nvCxnSpPr>
          <p:cNvPr id="25" name="Connector: Elbow 24">
            <a:extLst>
              <a:ext uri="{FF2B5EF4-FFF2-40B4-BE49-F238E27FC236}">
                <a16:creationId xmlns:a16="http://schemas.microsoft.com/office/drawing/2014/main" id="{3E5DE9C1-7FFC-40F9-9F44-57E55F7EA27A}"/>
              </a:ext>
            </a:extLst>
          </p:cNvPr>
          <p:cNvCxnSpPr>
            <a:cxnSpLocks/>
            <a:stCxn id="16" idx="3"/>
            <a:endCxn id="13" idx="2"/>
          </p:cNvCxnSpPr>
          <p:nvPr/>
        </p:nvCxnSpPr>
        <p:spPr>
          <a:xfrm flipH="1">
            <a:off x="3178768" y="4743896"/>
            <a:ext cx="2993417" cy="496134"/>
          </a:xfrm>
          <a:prstGeom prst="bentConnector4">
            <a:avLst>
              <a:gd name="adj1" fmla="val -7637"/>
              <a:gd name="adj2" fmla="val 146076"/>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Connector: Curved 9">
            <a:extLst>
              <a:ext uri="{FF2B5EF4-FFF2-40B4-BE49-F238E27FC236}">
                <a16:creationId xmlns:a16="http://schemas.microsoft.com/office/drawing/2014/main" id="{A937223E-D826-4B48-93E4-E9A0E5E771C2}"/>
              </a:ext>
            </a:extLst>
          </p:cNvPr>
          <p:cNvCxnSpPr>
            <a:stCxn id="16" idx="0"/>
            <a:endCxn id="23" idx="0"/>
          </p:cNvCxnSpPr>
          <p:nvPr/>
        </p:nvCxnSpPr>
        <p:spPr>
          <a:xfrm rot="16200000" flipH="1" flipV="1">
            <a:off x="5033994" y="3659037"/>
            <a:ext cx="15240" cy="1194358"/>
          </a:xfrm>
          <a:prstGeom prst="curvedConnector3">
            <a:avLst>
              <a:gd name="adj1" fmla="val -1500000"/>
            </a:avLst>
          </a:prstGeom>
          <a:ln w="57150">
            <a:solidFill>
              <a:schemeClr val="accent6">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FC89E3B2-346E-4566-9B3A-7A23FFFADCE2}"/>
              </a:ext>
            </a:extLst>
          </p:cNvPr>
          <p:cNvCxnSpPr>
            <a:cxnSpLocks/>
            <a:stCxn id="9" idx="2"/>
            <a:endCxn id="17" idx="2"/>
          </p:cNvCxnSpPr>
          <p:nvPr/>
        </p:nvCxnSpPr>
        <p:spPr>
          <a:xfrm rot="5400000" flipH="1">
            <a:off x="4995004" y="2479577"/>
            <a:ext cx="57566" cy="1230013"/>
          </a:xfrm>
          <a:prstGeom prst="curvedConnector3">
            <a:avLst>
              <a:gd name="adj1" fmla="val -397109"/>
            </a:avLst>
          </a:prstGeom>
          <a:ln w="57150">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8" name="Connector: Curved 27">
            <a:extLst>
              <a:ext uri="{FF2B5EF4-FFF2-40B4-BE49-F238E27FC236}">
                <a16:creationId xmlns:a16="http://schemas.microsoft.com/office/drawing/2014/main" id="{C2228F02-8FA7-4EFD-910C-6E8D1059168C}"/>
              </a:ext>
            </a:extLst>
          </p:cNvPr>
          <p:cNvCxnSpPr>
            <a:stCxn id="16" idx="0"/>
            <a:endCxn id="17" idx="2"/>
          </p:cNvCxnSpPr>
          <p:nvPr/>
        </p:nvCxnSpPr>
        <p:spPr>
          <a:xfrm rot="16200000" flipV="1">
            <a:off x="4432389" y="3042191"/>
            <a:ext cx="1182796" cy="1230013"/>
          </a:xfrm>
          <a:prstGeom prst="curvedConnector3">
            <a:avLst/>
          </a:prstGeom>
          <a:ln w="76200">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9" name="Connector: Curved 28">
            <a:extLst>
              <a:ext uri="{FF2B5EF4-FFF2-40B4-BE49-F238E27FC236}">
                <a16:creationId xmlns:a16="http://schemas.microsoft.com/office/drawing/2014/main" id="{ED3A36F8-00E0-4E20-B5A5-6BE7BE26651C}"/>
              </a:ext>
            </a:extLst>
          </p:cNvPr>
          <p:cNvCxnSpPr>
            <a:cxnSpLocks/>
            <a:stCxn id="9" idx="2"/>
            <a:endCxn id="23" idx="0"/>
          </p:cNvCxnSpPr>
          <p:nvPr/>
        </p:nvCxnSpPr>
        <p:spPr>
          <a:xfrm rot="5400000">
            <a:off x="4471379" y="3096422"/>
            <a:ext cx="1140470" cy="1194358"/>
          </a:xfrm>
          <a:prstGeom prst="curvedConnector3">
            <a:avLst>
              <a:gd name="adj1" fmla="val 50000"/>
            </a:avLst>
          </a:prstGeom>
          <a:ln w="76200">
            <a:solidFill>
              <a:schemeClr val="accent5">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E88B1429-1246-4D61-98D0-7F6FC3AA7D55}"/>
              </a:ext>
            </a:extLst>
          </p:cNvPr>
          <p:cNvSpPr txBox="1"/>
          <p:nvPr/>
        </p:nvSpPr>
        <p:spPr>
          <a:xfrm>
            <a:off x="990600" y="5752365"/>
            <a:ext cx="8229600" cy="830997"/>
          </a:xfrm>
          <a:prstGeom prst="rect">
            <a:avLst/>
          </a:prstGeom>
          <a:noFill/>
        </p:spPr>
        <p:txBody>
          <a:bodyPr wrap="square" rtlCol="0">
            <a:spAutoFit/>
          </a:bodyPr>
          <a:lstStyle/>
          <a:p>
            <a:r>
              <a:rPr lang="en-US" sz="2400" b="1" dirty="0">
                <a:latin typeface="+mj-lt"/>
              </a:rPr>
              <a:t>Note that in this model risk group membership does not change (Hs remain Hs and Ls remain Ls)</a:t>
            </a:r>
          </a:p>
        </p:txBody>
      </p:sp>
      <p:sp>
        <p:nvSpPr>
          <p:cNvPr id="3" name="TextBox 2">
            <a:extLst>
              <a:ext uri="{FF2B5EF4-FFF2-40B4-BE49-F238E27FC236}">
                <a16:creationId xmlns:a16="http://schemas.microsoft.com/office/drawing/2014/main" id="{8E284D6C-61D0-4C13-A258-14BB30733C46}"/>
              </a:ext>
            </a:extLst>
          </p:cNvPr>
          <p:cNvSpPr txBox="1"/>
          <p:nvPr/>
        </p:nvSpPr>
        <p:spPr>
          <a:xfrm>
            <a:off x="762001" y="2628066"/>
            <a:ext cx="8077200" cy="255454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t>In Age-Structured Models, people in one age group change to the next age group in a predictable way (Except if the period being modeled is much shorter than the “width” of the age group</a:t>
            </a:r>
          </a:p>
        </p:txBody>
      </p:sp>
    </p:spTree>
    <p:extLst>
      <p:ext uri="{BB962C8B-B14F-4D97-AF65-F5344CB8AC3E}">
        <p14:creationId xmlns:p14="http://schemas.microsoft.com/office/powerpoint/2010/main" val="1177062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60B85-92FE-4561-804D-7188883665A3}"/>
              </a:ext>
            </a:extLst>
          </p:cNvPr>
          <p:cNvSpPr>
            <a:spLocks noGrp="1"/>
          </p:cNvSpPr>
          <p:nvPr>
            <p:ph type="title"/>
          </p:nvPr>
        </p:nvSpPr>
        <p:spPr/>
        <p:txBody>
          <a:bodyPr/>
          <a:lstStyle/>
          <a:p>
            <a:r>
              <a:rPr lang="en-US" sz="2800" b="1" dirty="0"/>
              <a:t>Age-Structured Model of Children (C) and Adults (A): Like Stratified Models but with Aging</a:t>
            </a:r>
          </a:p>
        </p:txBody>
      </p:sp>
      <p:sp>
        <p:nvSpPr>
          <p:cNvPr id="4" name="Rectangle 3">
            <a:extLst>
              <a:ext uri="{FF2B5EF4-FFF2-40B4-BE49-F238E27FC236}">
                <a16:creationId xmlns:a16="http://schemas.microsoft.com/office/drawing/2014/main" id="{33DCF929-00A7-48C1-8F1E-B41FBB384D95}"/>
              </a:ext>
            </a:extLst>
          </p:cNvPr>
          <p:cNvSpPr/>
          <p:nvPr/>
        </p:nvSpPr>
        <p:spPr>
          <a:xfrm>
            <a:off x="2645375" y="2133600"/>
            <a:ext cx="1066785"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t>S</a:t>
            </a:r>
            <a:r>
              <a:rPr lang="en-US" sz="6000" b="1" baseline="-25000" dirty="0"/>
              <a:t>C</a:t>
            </a:r>
            <a:endParaRPr lang="en-US" b="1" baseline="-25000" dirty="0"/>
          </a:p>
        </p:txBody>
      </p:sp>
      <p:sp>
        <p:nvSpPr>
          <p:cNvPr id="9" name="Rectangle 8">
            <a:extLst>
              <a:ext uri="{FF2B5EF4-FFF2-40B4-BE49-F238E27FC236}">
                <a16:creationId xmlns:a16="http://schemas.microsoft.com/office/drawing/2014/main" id="{DD077B70-2146-4DE0-B455-389CF3B285B0}"/>
              </a:ext>
            </a:extLst>
          </p:cNvPr>
          <p:cNvSpPr/>
          <p:nvPr/>
        </p:nvSpPr>
        <p:spPr>
          <a:xfrm>
            <a:off x="5105400" y="2132766"/>
            <a:ext cx="1066785" cy="990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6000" b="1" dirty="0"/>
              <a:t>I</a:t>
            </a:r>
            <a:r>
              <a:rPr lang="en-US" sz="6000" b="1" baseline="-25000" dirty="0"/>
              <a:t>C</a:t>
            </a:r>
            <a:endParaRPr lang="en-US" b="1" baseline="-25000" dirty="0"/>
          </a:p>
        </p:txBody>
      </p:sp>
      <p:cxnSp>
        <p:nvCxnSpPr>
          <p:cNvPr id="15" name="Straight Arrow Connector 14">
            <a:extLst>
              <a:ext uri="{FF2B5EF4-FFF2-40B4-BE49-F238E27FC236}">
                <a16:creationId xmlns:a16="http://schemas.microsoft.com/office/drawing/2014/main" id="{7A5BB2C7-7BD1-43C6-91AF-609359AA84DA}"/>
              </a:ext>
            </a:extLst>
          </p:cNvPr>
          <p:cNvCxnSpPr>
            <a:cxnSpLocks/>
            <a:stCxn id="4" idx="3"/>
            <a:endCxn id="9" idx="1"/>
          </p:cNvCxnSpPr>
          <p:nvPr/>
        </p:nvCxnSpPr>
        <p:spPr>
          <a:xfrm flipV="1">
            <a:off x="3712160" y="2628066"/>
            <a:ext cx="1393240" cy="83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E2E22C91-653D-418C-B3DE-5088E0773BB4}"/>
              </a:ext>
            </a:extLst>
          </p:cNvPr>
          <p:cNvSpPr/>
          <p:nvPr/>
        </p:nvSpPr>
        <p:spPr>
          <a:xfrm>
            <a:off x="4155345" y="2542580"/>
            <a:ext cx="506870" cy="523220"/>
          </a:xfrm>
          <a:prstGeom prst="rect">
            <a:avLst/>
          </a:prstGeom>
        </p:spPr>
        <p:txBody>
          <a:bodyPr wrap="none">
            <a:spAutoFit/>
          </a:bodyPr>
          <a:lstStyle/>
          <a:p>
            <a:r>
              <a:rPr lang="en-US" sz="2800" b="1" i="1" dirty="0"/>
              <a:t>βI</a:t>
            </a:r>
            <a:endParaRPr lang="en-US" dirty="0"/>
          </a:p>
        </p:txBody>
      </p:sp>
      <p:sp>
        <p:nvSpPr>
          <p:cNvPr id="18" name="Rectangle 17">
            <a:extLst>
              <a:ext uri="{FF2B5EF4-FFF2-40B4-BE49-F238E27FC236}">
                <a16:creationId xmlns:a16="http://schemas.microsoft.com/office/drawing/2014/main" id="{84530421-BCA8-4E89-B5D9-E600E5C4ED12}"/>
              </a:ext>
            </a:extLst>
          </p:cNvPr>
          <p:cNvSpPr/>
          <p:nvPr/>
        </p:nvSpPr>
        <p:spPr>
          <a:xfrm>
            <a:off x="4290434" y="1377524"/>
            <a:ext cx="385042" cy="523220"/>
          </a:xfrm>
          <a:prstGeom prst="rect">
            <a:avLst/>
          </a:prstGeom>
        </p:spPr>
        <p:txBody>
          <a:bodyPr wrap="none">
            <a:spAutoFit/>
          </a:bodyPr>
          <a:lstStyle/>
          <a:p>
            <a:r>
              <a:rPr lang="el-GR" sz="2800" b="1" i="1" dirty="0"/>
              <a:t>γ</a:t>
            </a:r>
            <a:endParaRPr lang="en-US" dirty="0"/>
          </a:p>
        </p:txBody>
      </p:sp>
      <p:cxnSp>
        <p:nvCxnSpPr>
          <p:cNvPr id="14" name="Connector: Elbow 13">
            <a:extLst>
              <a:ext uri="{FF2B5EF4-FFF2-40B4-BE49-F238E27FC236}">
                <a16:creationId xmlns:a16="http://schemas.microsoft.com/office/drawing/2014/main" id="{183C8647-4D18-4A99-A537-F904D0AE9B29}"/>
              </a:ext>
            </a:extLst>
          </p:cNvPr>
          <p:cNvCxnSpPr>
            <a:cxnSpLocks/>
            <a:stCxn id="9" idx="3"/>
            <a:endCxn id="4" idx="0"/>
          </p:cNvCxnSpPr>
          <p:nvPr/>
        </p:nvCxnSpPr>
        <p:spPr>
          <a:xfrm flipH="1" flipV="1">
            <a:off x="3178768" y="2133600"/>
            <a:ext cx="2993417" cy="494466"/>
          </a:xfrm>
          <a:prstGeom prst="bentConnector4">
            <a:avLst>
              <a:gd name="adj1" fmla="val -7637"/>
              <a:gd name="adj2" fmla="val 146400"/>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A46487F3-3640-440D-ABEF-2D07B912A802}"/>
              </a:ext>
            </a:extLst>
          </p:cNvPr>
          <p:cNvSpPr/>
          <p:nvPr/>
        </p:nvSpPr>
        <p:spPr>
          <a:xfrm>
            <a:off x="2645375" y="4249430"/>
            <a:ext cx="1066785"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t>S</a:t>
            </a:r>
            <a:r>
              <a:rPr lang="en-US" sz="6000" b="1" baseline="-25000" dirty="0"/>
              <a:t>A</a:t>
            </a:r>
          </a:p>
        </p:txBody>
      </p:sp>
      <p:sp>
        <p:nvSpPr>
          <p:cNvPr id="16" name="Rectangle 15">
            <a:extLst>
              <a:ext uri="{FF2B5EF4-FFF2-40B4-BE49-F238E27FC236}">
                <a16:creationId xmlns:a16="http://schemas.microsoft.com/office/drawing/2014/main" id="{31485891-B5DB-482B-BED8-1C2A33118494}"/>
              </a:ext>
            </a:extLst>
          </p:cNvPr>
          <p:cNvSpPr/>
          <p:nvPr/>
        </p:nvSpPr>
        <p:spPr>
          <a:xfrm>
            <a:off x="5105400" y="4248596"/>
            <a:ext cx="1066785" cy="990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6000" b="1" dirty="0"/>
              <a:t>I</a:t>
            </a:r>
            <a:r>
              <a:rPr lang="en-US" sz="6000" b="1" baseline="-25000" dirty="0"/>
              <a:t>A</a:t>
            </a:r>
          </a:p>
        </p:txBody>
      </p:sp>
      <p:cxnSp>
        <p:nvCxnSpPr>
          <p:cNvPr id="21" name="Straight Arrow Connector 20">
            <a:extLst>
              <a:ext uri="{FF2B5EF4-FFF2-40B4-BE49-F238E27FC236}">
                <a16:creationId xmlns:a16="http://schemas.microsoft.com/office/drawing/2014/main" id="{06A6033F-2FB6-43F2-855B-4A2C2EB60F1B}"/>
              </a:ext>
            </a:extLst>
          </p:cNvPr>
          <p:cNvCxnSpPr>
            <a:cxnSpLocks/>
            <a:stCxn id="13" idx="3"/>
            <a:endCxn id="16" idx="1"/>
          </p:cNvCxnSpPr>
          <p:nvPr/>
        </p:nvCxnSpPr>
        <p:spPr>
          <a:xfrm flipV="1">
            <a:off x="3712160" y="4743896"/>
            <a:ext cx="1393240" cy="83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D4EB4A93-FAFD-47E0-B7BF-236FF294B387}"/>
              </a:ext>
            </a:extLst>
          </p:cNvPr>
          <p:cNvSpPr/>
          <p:nvPr/>
        </p:nvSpPr>
        <p:spPr>
          <a:xfrm>
            <a:off x="4191000" y="4263836"/>
            <a:ext cx="506870" cy="523220"/>
          </a:xfrm>
          <a:prstGeom prst="rect">
            <a:avLst/>
          </a:prstGeom>
        </p:spPr>
        <p:txBody>
          <a:bodyPr wrap="square">
            <a:spAutoFit/>
          </a:bodyPr>
          <a:lstStyle/>
          <a:p>
            <a:r>
              <a:rPr lang="en-US" sz="2800" b="1" i="1" dirty="0"/>
              <a:t>βI</a:t>
            </a:r>
            <a:endParaRPr lang="en-US" dirty="0"/>
          </a:p>
        </p:txBody>
      </p:sp>
      <p:sp>
        <p:nvSpPr>
          <p:cNvPr id="24" name="Rectangle 23">
            <a:extLst>
              <a:ext uri="{FF2B5EF4-FFF2-40B4-BE49-F238E27FC236}">
                <a16:creationId xmlns:a16="http://schemas.microsoft.com/office/drawing/2014/main" id="{BFC4AA70-F0F7-4ACC-867C-A34FF59BD39D}"/>
              </a:ext>
            </a:extLst>
          </p:cNvPr>
          <p:cNvSpPr/>
          <p:nvPr/>
        </p:nvSpPr>
        <p:spPr>
          <a:xfrm>
            <a:off x="4251914" y="4963180"/>
            <a:ext cx="385042" cy="523220"/>
          </a:xfrm>
          <a:prstGeom prst="rect">
            <a:avLst/>
          </a:prstGeom>
        </p:spPr>
        <p:txBody>
          <a:bodyPr wrap="square">
            <a:spAutoFit/>
          </a:bodyPr>
          <a:lstStyle/>
          <a:p>
            <a:r>
              <a:rPr lang="el-GR" sz="2800" b="1" i="1" dirty="0"/>
              <a:t>γ</a:t>
            </a:r>
            <a:endParaRPr lang="en-US" dirty="0"/>
          </a:p>
        </p:txBody>
      </p:sp>
      <p:cxnSp>
        <p:nvCxnSpPr>
          <p:cNvPr id="25" name="Connector: Elbow 24">
            <a:extLst>
              <a:ext uri="{FF2B5EF4-FFF2-40B4-BE49-F238E27FC236}">
                <a16:creationId xmlns:a16="http://schemas.microsoft.com/office/drawing/2014/main" id="{3E5DE9C1-7FFC-40F9-9F44-57E55F7EA27A}"/>
              </a:ext>
            </a:extLst>
          </p:cNvPr>
          <p:cNvCxnSpPr>
            <a:cxnSpLocks/>
            <a:stCxn id="16" idx="3"/>
            <a:endCxn id="13" idx="2"/>
          </p:cNvCxnSpPr>
          <p:nvPr/>
        </p:nvCxnSpPr>
        <p:spPr>
          <a:xfrm flipH="1">
            <a:off x="3178768" y="4743896"/>
            <a:ext cx="2993417" cy="496134"/>
          </a:xfrm>
          <a:prstGeom prst="bentConnector4">
            <a:avLst>
              <a:gd name="adj1" fmla="val -7637"/>
              <a:gd name="adj2" fmla="val 146076"/>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Connector: Curved 9">
            <a:extLst>
              <a:ext uri="{FF2B5EF4-FFF2-40B4-BE49-F238E27FC236}">
                <a16:creationId xmlns:a16="http://schemas.microsoft.com/office/drawing/2014/main" id="{A937223E-D826-4B48-93E4-E9A0E5E771C2}"/>
              </a:ext>
            </a:extLst>
          </p:cNvPr>
          <p:cNvCxnSpPr>
            <a:stCxn id="16" idx="0"/>
            <a:endCxn id="23" idx="0"/>
          </p:cNvCxnSpPr>
          <p:nvPr/>
        </p:nvCxnSpPr>
        <p:spPr>
          <a:xfrm rot="16200000" flipH="1" flipV="1">
            <a:off x="5033994" y="3659037"/>
            <a:ext cx="15240" cy="1194358"/>
          </a:xfrm>
          <a:prstGeom prst="curvedConnector3">
            <a:avLst>
              <a:gd name="adj1" fmla="val -1500000"/>
            </a:avLst>
          </a:prstGeom>
          <a:ln w="57150">
            <a:solidFill>
              <a:schemeClr val="accent6">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FC89E3B2-346E-4566-9B3A-7A23FFFADCE2}"/>
              </a:ext>
            </a:extLst>
          </p:cNvPr>
          <p:cNvCxnSpPr>
            <a:cxnSpLocks/>
            <a:stCxn id="9" idx="2"/>
            <a:endCxn id="17" idx="2"/>
          </p:cNvCxnSpPr>
          <p:nvPr/>
        </p:nvCxnSpPr>
        <p:spPr>
          <a:xfrm rot="5400000" flipH="1">
            <a:off x="4995004" y="2479577"/>
            <a:ext cx="57566" cy="1230013"/>
          </a:xfrm>
          <a:prstGeom prst="curvedConnector3">
            <a:avLst>
              <a:gd name="adj1" fmla="val -397109"/>
            </a:avLst>
          </a:prstGeom>
          <a:ln w="57150">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8" name="Connector: Curved 27">
            <a:extLst>
              <a:ext uri="{FF2B5EF4-FFF2-40B4-BE49-F238E27FC236}">
                <a16:creationId xmlns:a16="http://schemas.microsoft.com/office/drawing/2014/main" id="{C2228F02-8FA7-4EFD-910C-6E8D1059168C}"/>
              </a:ext>
            </a:extLst>
          </p:cNvPr>
          <p:cNvCxnSpPr>
            <a:stCxn id="16" idx="0"/>
            <a:endCxn id="17" idx="2"/>
          </p:cNvCxnSpPr>
          <p:nvPr/>
        </p:nvCxnSpPr>
        <p:spPr>
          <a:xfrm rot="16200000" flipV="1">
            <a:off x="4432389" y="3042191"/>
            <a:ext cx="1182796" cy="1230013"/>
          </a:xfrm>
          <a:prstGeom prst="curvedConnector3">
            <a:avLst/>
          </a:prstGeom>
          <a:ln w="76200">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9" name="Connector: Curved 28">
            <a:extLst>
              <a:ext uri="{FF2B5EF4-FFF2-40B4-BE49-F238E27FC236}">
                <a16:creationId xmlns:a16="http://schemas.microsoft.com/office/drawing/2014/main" id="{ED3A36F8-00E0-4E20-B5A5-6BE7BE26651C}"/>
              </a:ext>
            </a:extLst>
          </p:cNvPr>
          <p:cNvCxnSpPr>
            <a:cxnSpLocks/>
            <a:stCxn id="9" idx="2"/>
            <a:endCxn id="23" idx="0"/>
          </p:cNvCxnSpPr>
          <p:nvPr/>
        </p:nvCxnSpPr>
        <p:spPr>
          <a:xfrm rot="5400000">
            <a:off x="4471379" y="3096422"/>
            <a:ext cx="1140470" cy="1194358"/>
          </a:xfrm>
          <a:prstGeom prst="curvedConnector3">
            <a:avLst>
              <a:gd name="adj1" fmla="val 50000"/>
            </a:avLst>
          </a:prstGeom>
          <a:ln w="76200">
            <a:solidFill>
              <a:schemeClr val="accent5">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 name="Connector: Curved 4">
            <a:extLst>
              <a:ext uri="{FF2B5EF4-FFF2-40B4-BE49-F238E27FC236}">
                <a16:creationId xmlns:a16="http://schemas.microsoft.com/office/drawing/2014/main" id="{B8092A8C-4AE7-4160-9F37-9916BA04924E}"/>
              </a:ext>
            </a:extLst>
          </p:cNvPr>
          <p:cNvCxnSpPr>
            <a:stCxn id="4" idx="1"/>
            <a:endCxn id="13" idx="1"/>
          </p:cNvCxnSpPr>
          <p:nvPr/>
        </p:nvCxnSpPr>
        <p:spPr>
          <a:xfrm rot="10800000" flipV="1">
            <a:off x="2645375" y="2628900"/>
            <a:ext cx="12700" cy="2115830"/>
          </a:xfrm>
          <a:prstGeom prst="curvedConnector3">
            <a:avLst>
              <a:gd name="adj1" fmla="val 180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onnector: Curved 21">
            <a:extLst>
              <a:ext uri="{FF2B5EF4-FFF2-40B4-BE49-F238E27FC236}">
                <a16:creationId xmlns:a16="http://schemas.microsoft.com/office/drawing/2014/main" id="{2479DADB-061D-4A8F-B09B-E619728CB02D}"/>
              </a:ext>
            </a:extLst>
          </p:cNvPr>
          <p:cNvCxnSpPr>
            <a:cxnSpLocks/>
            <a:stCxn id="9" idx="3"/>
            <a:endCxn id="16" idx="3"/>
          </p:cNvCxnSpPr>
          <p:nvPr/>
        </p:nvCxnSpPr>
        <p:spPr>
          <a:xfrm>
            <a:off x="6172185" y="2628066"/>
            <a:ext cx="12700" cy="2115830"/>
          </a:xfrm>
          <a:prstGeom prst="curvedConnector3">
            <a:avLst>
              <a:gd name="adj1" fmla="val 180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5152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60B85-92FE-4561-804D-7188883665A3}"/>
              </a:ext>
            </a:extLst>
          </p:cNvPr>
          <p:cNvSpPr>
            <a:spLocks noGrp="1"/>
          </p:cNvSpPr>
          <p:nvPr>
            <p:ph type="title"/>
          </p:nvPr>
        </p:nvSpPr>
        <p:spPr/>
        <p:txBody>
          <a:bodyPr/>
          <a:lstStyle/>
          <a:p>
            <a:r>
              <a:rPr lang="en-US" sz="2800" b="1" dirty="0"/>
              <a:t>How will the age patterns of a </a:t>
            </a:r>
            <a:r>
              <a:rPr lang="en-US" sz="2800" b="1" dirty="0" err="1"/>
              <a:t>serosurvey</a:t>
            </a:r>
            <a:r>
              <a:rPr lang="en-US" sz="2800" b="1" dirty="0"/>
              <a:t> differ for an Age-Structured SIS vs. an Age-Structured SIR Model?</a:t>
            </a:r>
            <a:br>
              <a:rPr lang="en-US" sz="2800" b="1" dirty="0"/>
            </a:br>
            <a:r>
              <a:rPr lang="en-US" sz="2800" b="1" dirty="0"/>
              <a:t>Why? What if there is waning </a:t>
            </a:r>
            <a:r>
              <a:rPr lang="en-US" sz="2800" b="1" dirty="0" err="1"/>
              <a:t>immuninty</a:t>
            </a:r>
            <a:r>
              <a:rPr lang="en-US" sz="2800" b="1" dirty="0"/>
              <a:t>?</a:t>
            </a:r>
          </a:p>
        </p:txBody>
      </p:sp>
      <p:pic>
        <p:nvPicPr>
          <p:cNvPr id="3" name="Picture 2">
            <a:extLst>
              <a:ext uri="{FF2B5EF4-FFF2-40B4-BE49-F238E27FC236}">
                <a16:creationId xmlns:a16="http://schemas.microsoft.com/office/drawing/2014/main" id="{A4401E90-C17D-4808-B369-E76BBA9030DC}"/>
              </a:ext>
            </a:extLst>
          </p:cNvPr>
          <p:cNvPicPr>
            <a:picLocks noChangeAspect="1"/>
          </p:cNvPicPr>
          <p:nvPr/>
        </p:nvPicPr>
        <p:blipFill>
          <a:blip r:embed="rId2"/>
          <a:stretch>
            <a:fillRect/>
          </a:stretch>
        </p:blipFill>
        <p:spPr>
          <a:xfrm>
            <a:off x="4114800" y="2193116"/>
            <a:ext cx="4322550" cy="2471768"/>
          </a:xfrm>
          <a:prstGeom prst="rect">
            <a:avLst/>
          </a:prstGeom>
        </p:spPr>
      </p:pic>
      <p:pic>
        <p:nvPicPr>
          <p:cNvPr id="6" name="Picture 5">
            <a:extLst>
              <a:ext uri="{FF2B5EF4-FFF2-40B4-BE49-F238E27FC236}">
                <a16:creationId xmlns:a16="http://schemas.microsoft.com/office/drawing/2014/main" id="{B8ACFC77-CD4A-4D11-92E4-06AA09F81CB8}"/>
              </a:ext>
            </a:extLst>
          </p:cNvPr>
          <p:cNvPicPr>
            <a:picLocks noChangeAspect="1"/>
          </p:cNvPicPr>
          <p:nvPr/>
        </p:nvPicPr>
        <p:blipFill>
          <a:blip r:embed="rId3"/>
          <a:stretch>
            <a:fillRect/>
          </a:stretch>
        </p:blipFill>
        <p:spPr>
          <a:xfrm>
            <a:off x="457200" y="1828800"/>
            <a:ext cx="2716224" cy="2938460"/>
          </a:xfrm>
          <a:prstGeom prst="rect">
            <a:avLst/>
          </a:prstGeom>
        </p:spPr>
      </p:pic>
    </p:spTree>
    <p:extLst>
      <p:ext uri="{BB962C8B-B14F-4D97-AF65-F5344CB8AC3E}">
        <p14:creationId xmlns:p14="http://schemas.microsoft.com/office/powerpoint/2010/main" val="39949769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Learning Objectives</a:t>
            </a:r>
          </a:p>
        </p:txBody>
      </p:sp>
      <p:sp>
        <p:nvSpPr>
          <p:cNvPr id="3" name="Content Placeholder 2"/>
          <p:cNvSpPr>
            <a:spLocks noGrp="1"/>
          </p:cNvSpPr>
          <p:nvPr>
            <p:ph idx="1"/>
          </p:nvPr>
        </p:nvSpPr>
        <p:spPr/>
        <p:txBody>
          <a:bodyPr>
            <a:normAutofit fontScale="77500" lnSpcReduction="20000"/>
          </a:bodyPr>
          <a:lstStyle/>
          <a:p>
            <a:r>
              <a:rPr lang="en-US" dirty="0"/>
              <a:t>Describe how and why structured models have different equilibria from otherwise similar unstructured models</a:t>
            </a:r>
          </a:p>
          <a:p>
            <a:r>
              <a:rPr lang="en-US" dirty="0"/>
              <a:t>Differentiate between structured and age-stratified models</a:t>
            </a:r>
          </a:p>
          <a:p>
            <a:r>
              <a:rPr lang="en-US" dirty="0"/>
              <a:t>Define what a contact matrix is and describe several ways (and their pros and cons) for estimating them from data and/or theory</a:t>
            </a:r>
          </a:p>
          <a:p>
            <a:r>
              <a:rPr lang="en-US" dirty="0"/>
              <a:t>Explain how seasonal forcing may arise</a:t>
            </a:r>
          </a:p>
          <a:p>
            <a:r>
              <a:rPr lang="en-US" dirty="0"/>
              <a:t>Understand why seasons forcing can amplify or damp oscillations in an SIR model with demography</a:t>
            </a:r>
          </a:p>
          <a:p>
            <a:r>
              <a:rPr lang="en-US" dirty="0"/>
              <a:t>Enumerate other types of patterns that might emerge in such situations</a:t>
            </a:r>
          </a:p>
          <a:p>
            <a:r>
              <a:rPr lang="en-US" dirty="0"/>
              <a:t>Interpret bifurcation diagrams</a:t>
            </a:r>
          </a:p>
        </p:txBody>
      </p:sp>
    </p:spTree>
    <p:extLst>
      <p:ext uri="{BB962C8B-B14F-4D97-AF65-F5344CB8AC3E}">
        <p14:creationId xmlns:p14="http://schemas.microsoft.com/office/powerpoint/2010/main" val="365245732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60B85-92FE-4561-804D-7188883665A3}"/>
              </a:ext>
            </a:extLst>
          </p:cNvPr>
          <p:cNvSpPr>
            <a:spLocks noGrp="1"/>
          </p:cNvSpPr>
          <p:nvPr>
            <p:ph type="title"/>
          </p:nvPr>
        </p:nvSpPr>
        <p:spPr/>
        <p:txBody>
          <a:bodyPr/>
          <a:lstStyle/>
          <a:p>
            <a:r>
              <a:rPr lang="en-US" sz="2800" b="1" dirty="0"/>
              <a:t>Age-Structured Model of Children (C) and Adults (A): Like Stratified Models but with Aging</a:t>
            </a:r>
          </a:p>
        </p:txBody>
      </p:sp>
      <p:sp>
        <p:nvSpPr>
          <p:cNvPr id="4" name="Rectangle 3">
            <a:extLst>
              <a:ext uri="{FF2B5EF4-FFF2-40B4-BE49-F238E27FC236}">
                <a16:creationId xmlns:a16="http://schemas.microsoft.com/office/drawing/2014/main" id="{33DCF929-00A7-48C1-8F1E-B41FBB384D95}"/>
              </a:ext>
            </a:extLst>
          </p:cNvPr>
          <p:cNvSpPr/>
          <p:nvPr/>
        </p:nvSpPr>
        <p:spPr>
          <a:xfrm>
            <a:off x="838201" y="2133183"/>
            <a:ext cx="1066785"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t>S</a:t>
            </a:r>
            <a:r>
              <a:rPr lang="en-US" sz="6000" b="1" baseline="-25000" dirty="0"/>
              <a:t>C</a:t>
            </a:r>
            <a:endParaRPr lang="en-US" b="1" baseline="-25000" dirty="0"/>
          </a:p>
        </p:txBody>
      </p:sp>
      <p:sp>
        <p:nvSpPr>
          <p:cNvPr id="9" name="Rectangle 8">
            <a:extLst>
              <a:ext uri="{FF2B5EF4-FFF2-40B4-BE49-F238E27FC236}">
                <a16:creationId xmlns:a16="http://schemas.microsoft.com/office/drawing/2014/main" id="{DD077B70-2146-4DE0-B455-389CF3B285B0}"/>
              </a:ext>
            </a:extLst>
          </p:cNvPr>
          <p:cNvSpPr/>
          <p:nvPr/>
        </p:nvSpPr>
        <p:spPr>
          <a:xfrm>
            <a:off x="3298226" y="2133183"/>
            <a:ext cx="1066785" cy="990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6000" b="1" dirty="0"/>
              <a:t>I</a:t>
            </a:r>
            <a:r>
              <a:rPr lang="en-US" sz="6000" b="1" baseline="-25000" dirty="0"/>
              <a:t>C</a:t>
            </a:r>
            <a:endParaRPr lang="en-US" b="1" baseline="-25000" dirty="0"/>
          </a:p>
        </p:txBody>
      </p:sp>
      <p:cxnSp>
        <p:nvCxnSpPr>
          <p:cNvPr id="15" name="Straight Arrow Connector 14">
            <a:extLst>
              <a:ext uri="{FF2B5EF4-FFF2-40B4-BE49-F238E27FC236}">
                <a16:creationId xmlns:a16="http://schemas.microsoft.com/office/drawing/2014/main" id="{7A5BB2C7-7BD1-43C6-91AF-609359AA84DA}"/>
              </a:ext>
            </a:extLst>
          </p:cNvPr>
          <p:cNvCxnSpPr>
            <a:cxnSpLocks/>
            <a:stCxn id="4" idx="3"/>
            <a:endCxn id="9" idx="1"/>
          </p:cNvCxnSpPr>
          <p:nvPr/>
        </p:nvCxnSpPr>
        <p:spPr>
          <a:xfrm>
            <a:off x="1904986" y="2628483"/>
            <a:ext cx="139324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E2E22C91-653D-418C-B3DE-5088E0773BB4}"/>
              </a:ext>
            </a:extLst>
          </p:cNvPr>
          <p:cNvSpPr/>
          <p:nvPr/>
        </p:nvSpPr>
        <p:spPr>
          <a:xfrm>
            <a:off x="2348171" y="2542580"/>
            <a:ext cx="506870" cy="523220"/>
          </a:xfrm>
          <a:prstGeom prst="rect">
            <a:avLst/>
          </a:prstGeom>
        </p:spPr>
        <p:txBody>
          <a:bodyPr wrap="none">
            <a:spAutoFit/>
          </a:bodyPr>
          <a:lstStyle/>
          <a:p>
            <a:r>
              <a:rPr lang="en-US" sz="2800" b="1" i="1" dirty="0"/>
              <a:t>βI</a:t>
            </a:r>
            <a:endParaRPr lang="en-US" dirty="0"/>
          </a:p>
        </p:txBody>
      </p:sp>
      <p:sp>
        <p:nvSpPr>
          <p:cNvPr id="18" name="Rectangle 17">
            <a:extLst>
              <a:ext uri="{FF2B5EF4-FFF2-40B4-BE49-F238E27FC236}">
                <a16:creationId xmlns:a16="http://schemas.microsoft.com/office/drawing/2014/main" id="{84530421-BCA8-4E89-B5D9-E600E5C4ED12}"/>
              </a:ext>
            </a:extLst>
          </p:cNvPr>
          <p:cNvSpPr/>
          <p:nvPr/>
        </p:nvSpPr>
        <p:spPr>
          <a:xfrm>
            <a:off x="4869109" y="2504029"/>
            <a:ext cx="385042" cy="523220"/>
          </a:xfrm>
          <a:prstGeom prst="rect">
            <a:avLst/>
          </a:prstGeom>
        </p:spPr>
        <p:txBody>
          <a:bodyPr wrap="none">
            <a:spAutoFit/>
          </a:bodyPr>
          <a:lstStyle/>
          <a:p>
            <a:r>
              <a:rPr lang="el-GR" sz="2800" b="1" i="1" dirty="0"/>
              <a:t>γ</a:t>
            </a:r>
            <a:endParaRPr lang="en-US" dirty="0"/>
          </a:p>
        </p:txBody>
      </p:sp>
      <p:sp>
        <p:nvSpPr>
          <p:cNvPr id="13" name="Rectangle 12">
            <a:extLst>
              <a:ext uri="{FF2B5EF4-FFF2-40B4-BE49-F238E27FC236}">
                <a16:creationId xmlns:a16="http://schemas.microsoft.com/office/drawing/2014/main" id="{A46487F3-3640-440D-ABEF-2D07B912A802}"/>
              </a:ext>
            </a:extLst>
          </p:cNvPr>
          <p:cNvSpPr/>
          <p:nvPr/>
        </p:nvSpPr>
        <p:spPr>
          <a:xfrm>
            <a:off x="838201" y="4238094"/>
            <a:ext cx="1066785"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t>S</a:t>
            </a:r>
            <a:r>
              <a:rPr lang="en-US" sz="6000" b="1" baseline="-25000" dirty="0"/>
              <a:t>A</a:t>
            </a:r>
          </a:p>
        </p:txBody>
      </p:sp>
      <p:sp>
        <p:nvSpPr>
          <p:cNvPr id="16" name="Rectangle 15">
            <a:extLst>
              <a:ext uri="{FF2B5EF4-FFF2-40B4-BE49-F238E27FC236}">
                <a16:creationId xmlns:a16="http://schemas.microsoft.com/office/drawing/2014/main" id="{31485891-B5DB-482B-BED8-1C2A33118494}"/>
              </a:ext>
            </a:extLst>
          </p:cNvPr>
          <p:cNvSpPr/>
          <p:nvPr/>
        </p:nvSpPr>
        <p:spPr>
          <a:xfrm>
            <a:off x="3298226" y="4238094"/>
            <a:ext cx="1066785" cy="990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6000" b="1" dirty="0"/>
              <a:t>I</a:t>
            </a:r>
            <a:r>
              <a:rPr lang="en-US" sz="6000" b="1" baseline="-25000" dirty="0"/>
              <a:t>A</a:t>
            </a:r>
          </a:p>
        </p:txBody>
      </p:sp>
      <p:cxnSp>
        <p:nvCxnSpPr>
          <p:cNvPr id="21" name="Straight Arrow Connector 20">
            <a:extLst>
              <a:ext uri="{FF2B5EF4-FFF2-40B4-BE49-F238E27FC236}">
                <a16:creationId xmlns:a16="http://schemas.microsoft.com/office/drawing/2014/main" id="{06A6033F-2FB6-43F2-855B-4A2C2EB60F1B}"/>
              </a:ext>
            </a:extLst>
          </p:cNvPr>
          <p:cNvCxnSpPr>
            <a:cxnSpLocks/>
            <a:stCxn id="13" idx="3"/>
            <a:endCxn id="16" idx="1"/>
          </p:cNvCxnSpPr>
          <p:nvPr/>
        </p:nvCxnSpPr>
        <p:spPr>
          <a:xfrm>
            <a:off x="1904986" y="4733394"/>
            <a:ext cx="139324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D4EB4A93-FAFD-47E0-B7BF-236FF294B387}"/>
              </a:ext>
            </a:extLst>
          </p:cNvPr>
          <p:cNvSpPr/>
          <p:nvPr/>
        </p:nvSpPr>
        <p:spPr>
          <a:xfrm>
            <a:off x="2383826" y="4263836"/>
            <a:ext cx="506870" cy="523220"/>
          </a:xfrm>
          <a:prstGeom prst="rect">
            <a:avLst/>
          </a:prstGeom>
        </p:spPr>
        <p:txBody>
          <a:bodyPr wrap="square">
            <a:spAutoFit/>
          </a:bodyPr>
          <a:lstStyle/>
          <a:p>
            <a:r>
              <a:rPr lang="en-US" sz="2800" b="1" i="1" dirty="0"/>
              <a:t>βI</a:t>
            </a:r>
            <a:endParaRPr lang="en-US" dirty="0"/>
          </a:p>
        </p:txBody>
      </p:sp>
      <p:sp>
        <p:nvSpPr>
          <p:cNvPr id="24" name="Rectangle 23">
            <a:extLst>
              <a:ext uri="{FF2B5EF4-FFF2-40B4-BE49-F238E27FC236}">
                <a16:creationId xmlns:a16="http://schemas.microsoft.com/office/drawing/2014/main" id="{BFC4AA70-F0F7-4ACC-867C-A34FF59BD39D}"/>
              </a:ext>
            </a:extLst>
          </p:cNvPr>
          <p:cNvSpPr/>
          <p:nvPr/>
        </p:nvSpPr>
        <p:spPr>
          <a:xfrm>
            <a:off x="4911102" y="4196215"/>
            <a:ext cx="385042" cy="523220"/>
          </a:xfrm>
          <a:prstGeom prst="rect">
            <a:avLst/>
          </a:prstGeom>
        </p:spPr>
        <p:txBody>
          <a:bodyPr wrap="square">
            <a:spAutoFit/>
          </a:bodyPr>
          <a:lstStyle/>
          <a:p>
            <a:r>
              <a:rPr lang="el-GR" sz="2800" b="1" i="1" dirty="0"/>
              <a:t>γ</a:t>
            </a:r>
            <a:endParaRPr lang="en-US" dirty="0"/>
          </a:p>
        </p:txBody>
      </p:sp>
      <p:cxnSp>
        <p:nvCxnSpPr>
          <p:cNvPr id="10" name="Connector: Curved 9">
            <a:extLst>
              <a:ext uri="{FF2B5EF4-FFF2-40B4-BE49-F238E27FC236}">
                <a16:creationId xmlns:a16="http://schemas.microsoft.com/office/drawing/2014/main" id="{A937223E-D826-4B48-93E4-E9A0E5E771C2}"/>
              </a:ext>
            </a:extLst>
          </p:cNvPr>
          <p:cNvCxnSpPr>
            <a:stCxn id="16" idx="0"/>
            <a:endCxn id="23" idx="0"/>
          </p:cNvCxnSpPr>
          <p:nvPr/>
        </p:nvCxnSpPr>
        <p:spPr>
          <a:xfrm rot="16200000" flipH="1" flipV="1">
            <a:off x="3221569" y="3653786"/>
            <a:ext cx="25742" cy="1194358"/>
          </a:xfrm>
          <a:prstGeom prst="curvedConnector3">
            <a:avLst>
              <a:gd name="adj1" fmla="val -888043"/>
            </a:avLst>
          </a:prstGeom>
          <a:ln w="57150">
            <a:solidFill>
              <a:schemeClr val="accent6">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FC89E3B2-346E-4566-9B3A-7A23FFFADCE2}"/>
              </a:ext>
            </a:extLst>
          </p:cNvPr>
          <p:cNvCxnSpPr>
            <a:cxnSpLocks/>
            <a:stCxn id="9" idx="2"/>
            <a:endCxn id="17" idx="2"/>
          </p:cNvCxnSpPr>
          <p:nvPr/>
        </p:nvCxnSpPr>
        <p:spPr>
          <a:xfrm rot="5400000" flipH="1">
            <a:off x="3187621" y="2479786"/>
            <a:ext cx="57983" cy="1230013"/>
          </a:xfrm>
          <a:prstGeom prst="curvedConnector3">
            <a:avLst>
              <a:gd name="adj1" fmla="val -394253"/>
            </a:avLst>
          </a:prstGeom>
          <a:ln w="57150">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8" name="Connector: Curved 27">
            <a:extLst>
              <a:ext uri="{FF2B5EF4-FFF2-40B4-BE49-F238E27FC236}">
                <a16:creationId xmlns:a16="http://schemas.microsoft.com/office/drawing/2014/main" id="{C2228F02-8FA7-4EFD-910C-6E8D1059168C}"/>
              </a:ext>
            </a:extLst>
          </p:cNvPr>
          <p:cNvCxnSpPr>
            <a:stCxn id="16" idx="0"/>
            <a:endCxn id="17" idx="2"/>
          </p:cNvCxnSpPr>
          <p:nvPr/>
        </p:nvCxnSpPr>
        <p:spPr>
          <a:xfrm rot="16200000" flipV="1">
            <a:off x="2630466" y="3036940"/>
            <a:ext cx="1172294" cy="1230013"/>
          </a:xfrm>
          <a:prstGeom prst="curvedConnector3">
            <a:avLst/>
          </a:prstGeom>
          <a:ln w="76200">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9" name="Connector: Curved 28">
            <a:extLst>
              <a:ext uri="{FF2B5EF4-FFF2-40B4-BE49-F238E27FC236}">
                <a16:creationId xmlns:a16="http://schemas.microsoft.com/office/drawing/2014/main" id="{ED3A36F8-00E0-4E20-B5A5-6BE7BE26651C}"/>
              </a:ext>
            </a:extLst>
          </p:cNvPr>
          <p:cNvCxnSpPr>
            <a:cxnSpLocks/>
            <a:stCxn id="9" idx="2"/>
            <a:endCxn id="23" idx="0"/>
          </p:cNvCxnSpPr>
          <p:nvPr/>
        </p:nvCxnSpPr>
        <p:spPr>
          <a:xfrm rot="5400000">
            <a:off x="2664414" y="3096630"/>
            <a:ext cx="1140053" cy="1194358"/>
          </a:xfrm>
          <a:prstGeom prst="curvedConnector3">
            <a:avLst>
              <a:gd name="adj1" fmla="val 50000"/>
            </a:avLst>
          </a:prstGeom>
          <a:ln w="76200">
            <a:solidFill>
              <a:schemeClr val="accent5">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 name="Connector: Curved 4">
            <a:extLst>
              <a:ext uri="{FF2B5EF4-FFF2-40B4-BE49-F238E27FC236}">
                <a16:creationId xmlns:a16="http://schemas.microsoft.com/office/drawing/2014/main" id="{B8092A8C-4AE7-4160-9F37-9916BA04924E}"/>
              </a:ext>
            </a:extLst>
          </p:cNvPr>
          <p:cNvCxnSpPr>
            <a:stCxn id="4" idx="1"/>
            <a:endCxn id="13" idx="1"/>
          </p:cNvCxnSpPr>
          <p:nvPr/>
        </p:nvCxnSpPr>
        <p:spPr>
          <a:xfrm rot="10800000" flipV="1">
            <a:off x="838201" y="2628482"/>
            <a:ext cx="12700" cy="2104911"/>
          </a:xfrm>
          <a:prstGeom prst="curvedConnector3">
            <a:avLst>
              <a:gd name="adj1" fmla="val 180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onnector: Curved 21">
            <a:extLst>
              <a:ext uri="{FF2B5EF4-FFF2-40B4-BE49-F238E27FC236}">
                <a16:creationId xmlns:a16="http://schemas.microsoft.com/office/drawing/2014/main" id="{2479DADB-061D-4A8F-B09B-E619728CB02D}"/>
              </a:ext>
            </a:extLst>
          </p:cNvPr>
          <p:cNvCxnSpPr>
            <a:cxnSpLocks/>
            <a:stCxn id="9" idx="3"/>
            <a:endCxn id="16" idx="3"/>
          </p:cNvCxnSpPr>
          <p:nvPr/>
        </p:nvCxnSpPr>
        <p:spPr>
          <a:xfrm>
            <a:off x="4365011" y="2628483"/>
            <a:ext cx="12700" cy="2104911"/>
          </a:xfrm>
          <a:prstGeom prst="curvedConnector3">
            <a:avLst>
              <a:gd name="adj1" fmla="val 180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8613C875-DF4B-4C57-93F9-9A48D4CA00E6}"/>
              </a:ext>
            </a:extLst>
          </p:cNvPr>
          <p:cNvSpPr/>
          <p:nvPr/>
        </p:nvSpPr>
        <p:spPr>
          <a:xfrm>
            <a:off x="5758250" y="2133183"/>
            <a:ext cx="1066785" cy="990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6000" b="1" dirty="0"/>
              <a:t>R</a:t>
            </a:r>
            <a:r>
              <a:rPr lang="en-US" sz="6000" b="1" baseline="-25000" dirty="0"/>
              <a:t>C</a:t>
            </a:r>
            <a:endParaRPr lang="en-US" b="1" baseline="-25000" dirty="0"/>
          </a:p>
        </p:txBody>
      </p:sp>
      <p:sp>
        <p:nvSpPr>
          <p:cNvPr id="30" name="Rectangle 29">
            <a:extLst>
              <a:ext uri="{FF2B5EF4-FFF2-40B4-BE49-F238E27FC236}">
                <a16:creationId xmlns:a16="http://schemas.microsoft.com/office/drawing/2014/main" id="{41303C10-13A3-4198-BA04-571447256767}"/>
              </a:ext>
            </a:extLst>
          </p:cNvPr>
          <p:cNvSpPr/>
          <p:nvPr/>
        </p:nvSpPr>
        <p:spPr>
          <a:xfrm>
            <a:off x="5758250" y="4238094"/>
            <a:ext cx="1066785" cy="990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6000" b="1" dirty="0"/>
              <a:t>R</a:t>
            </a:r>
            <a:r>
              <a:rPr lang="en-US" sz="6000" b="1" baseline="-25000" dirty="0"/>
              <a:t>A</a:t>
            </a:r>
            <a:endParaRPr lang="en-US" b="1" baseline="-25000" dirty="0"/>
          </a:p>
        </p:txBody>
      </p:sp>
      <p:cxnSp>
        <p:nvCxnSpPr>
          <p:cNvPr id="31" name="Connector: Curved 30">
            <a:extLst>
              <a:ext uri="{FF2B5EF4-FFF2-40B4-BE49-F238E27FC236}">
                <a16:creationId xmlns:a16="http://schemas.microsoft.com/office/drawing/2014/main" id="{CA0E2F3D-5511-45A7-8479-BD35B9060673}"/>
              </a:ext>
            </a:extLst>
          </p:cNvPr>
          <p:cNvCxnSpPr>
            <a:cxnSpLocks/>
            <a:stCxn id="27" idx="3"/>
            <a:endCxn id="30" idx="3"/>
          </p:cNvCxnSpPr>
          <p:nvPr/>
        </p:nvCxnSpPr>
        <p:spPr>
          <a:xfrm>
            <a:off x="6825035" y="2628483"/>
            <a:ext cx="12700" cy="2104911"/>
          </a:xfrm>
          <a:prstGeom prst="curvedConnector3">
            <a:avLst>
              <a:gd name="adj1" fmla="val 180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98785C31-DA0D-4DA1-9F0A-28AB64505191}"/>
              </a:ext>
            </a:extLst>
          </p:cNvPr>
          <p:cNvCxnSpPr>
            <a:cxnSpLocks/>
            <a:stCxn id="9" idx="3"/>
            <a:endCxn id="27" idx="1"/>
          </p:cNvCxnSpPr>
          <p:nvPr/>
        </p:nvCxnSpPr>
        <p:spPr>
          <a:xfrm>
            <a:off x="4365011" y="2628483"/>
            <a:ext cx="1393239"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48C2A0DF-64AD-4FCF-BDEF-F73F141B8D4D}"/>
              </a:ext>
            </a:extLst>
          </p:cNvPr>
          <p:cNvCxnSpPr>
            <a:cxnSpLocks/>
            <a:stCxn id="16" idx="3"/>
            <a:endCxn id="30" idx="1"/>
          </p:cNvCxnSpPr>
          <p:nvPr/>
        </p:nvCxnSpPr>
        <p:spPr>
          <a:xfrm>
            <a:off x="4365011" y="4733394"/>
            <a:ext cx="1393239"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766875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D70B877-164E-4301-A87E-12F911528DB6}"/>
              </a:ext>
            </a:extLst>
          </p:cNvPr>
          <p:cNvSpPr>
            <a:spLocks noGrp="1"/>
          </p:cNvSpPr>
          <p:nvPr>
            <p:ph type="title"/>
          </p:nvPr>
        </p:nvSpPr>
        <p:spPr/>
        <p:txBody>
          <a:bodyPr/>
          <a:lstStyle/>
          <a:p>
            <a:r>
              <a:rPr lang="en-US" dirty="0"/>
              <a:t>FIXED AND TIME-VARYING MODEL PARAMETERS</a:t>
            </a:r>
          </a:p>
        </p:txBody>
      </p:sp>
      <p:sp>
        <p:nvSpPr>
          <p:cNvPr id="6" name="Text Placeholder 5">
            <a:extLst>
              <a:ext uri="{FF2B5EF4-FFF2-40B4-BE49-F238E27FC236}">
                <a16:creationId xmlns:a16="http://schemas.microsoft.com/office/drawing/2014/main" id="{BE3A0AC0-8F42-4633-9417-5310069F795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1490224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a:t>Remember: SIR model with demography have Damped Oscillatory Dynamics if their endemic equilibria are feasible</a:t>
            </a:r>
          </a:p>
        </p:txBody>
      </p:sp>
      <p:sp>
        <p:nvSpPr>
          <p:cNvPr id="16" name="Rectangle 15">
            <a:extLst>
              <a:ext uri="{FF2B5EF4-FFF2-40B4-BE49-F238E27FC236}">
                <a16:creationId xmlns:a16="http://schemas.microsoft.com/office/drawing/2014/main" id="{044EF0E8-170A-4AF0-8188-19CCD2D81FB6}"/>
              </a:ext>
            </a:extLst>
          </p:cNvPr>
          <p:cNvSpPr/>
          <p:nvPr/>
        </p:nvSpPr>
        <p:spPr>
          <a:xfrm>
            <a:off x="1654775" y="1717448"/>
            <a:ext cx="1066785"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t>S</a:t>
            </a:r>
            <a:endParaRPr lang="en-US" b="1" dirty="0"/>
          </a:p>
        </p:txBody>
      </p:sp>
      <p:cxnSp>
        <p:nvCxnSpPr>
          <p:cNvPr id="18" name="Straight Arrow Connector 17">
            <a:extLst>
              <a:ext uri="{FF2B5EF4-FFF2-40B4-BE49-F238E27FC236}">
                <a16:creationId xmlns:a16="http://schemas.microsoft.com/office/drawing/2014/main" id="{E05B80B8-A9A5-4C9B-AE42-3478DB2A64ED}"/>
              </a:ext>
            </a:extLst>
          </p:cNvPr>
          <p:cNvCxnSpPr>
            <a:stCxn id="16" idx="2"/>
          </p:cNvCxnSpPr>
          <p:nvPr/>
        </p:nvCxnSpPr>
        <p:spPr>
          <a:xfrm>
            <a:off x="2188168" y="2708048"/>
            <a:ext cx="376170" cy="60960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8D4FE0D4-769D-4CB6-9885-8AFED627AEA0}"/>
              </a:ext>
            </a:extLst>
          </p:cNvPr>
          <p:cNvSpPr/>
          <p:nvPr/>
        </p:nvSpPr>
        <p:spPr>
          <a:xfrm>
            <a:off x="1948207" y="2719478"/>
            <a:ext cx="391454" cy="523220"/>
          </a:xfrm>
          <a:prstGeom prst="rect">
            <a:avLst/>
          </a:prstGeom>
        </p:spPr>
        <p:txBody>
          <a:bodyPr wrap="none">
            <a:spAutoFit/>
          </a:bodyPr>
          <a:lstStyle/>
          <a:p>
            <a:r>
              <a:rPr lang="en-US" sz="2800" b="1" i="1" dirty="0"/>
              <a:t>µ</a:t>
            </a:r>
            <a:endParaRPr lang="en-US" dirty="0"/>
          </a:p>
        </p:txBody>
      </p:sp>
      <p:cxnSp>
        <p:nvCxnSpPr>
          <p:cNvPr id="24" name="Straight Arrow Connector 23">
            <a:extLst>
              <a:ext uri="{FF2B5EF4-FFF2-40B4-BE49-F238E27FC236}">
                <a16:creationId xmlns:a16="http://schemas.microsoft.com/office/drawing/2014/main" id="{A2F0E0DF-CAEF-44D8-88E4-9DCFAD12585F}"/>
              </a:ext>
            </a:extLst>
          </p:cNvPr>
          <p:cNvCxnSpPr>
            <a:cxnSpLocks/>
            <a:endCxn id="16" idx="1"/>
          </p:cNvCxnSpPr>
          <p:nvPr/>
        </p:nvCxnSpPr>
        <p:spPr>
          <a:xfrm>
            <a:off x="964138" y="2211914"/>
            <a:ext cx="690637" cy="83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F536770E-B4BD-44EA-B0DF-E45A517747C7}"/>
              </a:ext>
            </a:extLst>
          </p:cNvPr>
          <p:cNvSpPr/>
          <p:nvPr/>
        </p:nvSpPr>
        <p:spPr>
          <a:xfrm>
            <a:off x="609600" y="1950304"/>
            <a:ext cx="404278" cy="523220"/>
          </a:xfrm>
          <a:prstGeom prst="rect">
            <a:avLst/>
          </a:prstGeom>
        </p:spPr>
        <p:txBody>
          <a:bodyPr wrap="none">
            <a:spAutoFit/>
          </a:bodyPr>
          <a:lstStyle/>
          <a:p>
            <a:r>
              <a:rPr lang="en-US" sz="2800" b="1" i="1" dirty="0">
                <a:solidFill>
                  <a:srgbClr val="00B050"/>
                </a:solidFill>
              </a:rPr>
              <a:t>µ</a:t>
            </a:r>
            <a:endParaRPr lang="en-US" dirty="0">
              <a:solidFill>
                <a:srgbClr val="00B050"/>
              </a:solidFill>
            </a:endParaRPr>
          </a:p>
        </p:txBody>
      </p:sp>
      <p:sp>
        <p:nvSpPr>
          <p:cNvPr id="26" name="Rectangle 25">
            <a:extLst>
              <a:ext uri="{FF2B5EF4-FFF2-40B4-BE49-F238E27FC236}">
                <a16:creationId xmlns:a16="http://schemas.microsoft.com/office/drawing/2014/main" id="{4A285705-5452-446C-8A95-B2DB834A2E5F}"/>
              </a:ext>
            </a:extLst>
          </p:cNvPr>
          <p:cNvSpPr/>
          <p:nvPr/>
        </p:nvSpPr>
        <p:spPr>
          <a:xfrm>
            <a:off x="4114800" y="1716614"/>
            <a:ext cx="1066785" cy="990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6000" b="1" dirty="0"/>
              <a:t>I</a:t>
            </a:r>
            <a:endParaRPr lang="en-US" b="1" dirty="0"/>
          </a:p>
        </p:txBody>
      </p:sp>
      <p:sp>
        <p:nvSpPr>
          <p:cNvPr id="28" name="Rectangle 27">
            <a:extLst>
              <a:ext uri="{FF2B5EF4-FFF2-40B4-BE49-F238E27FC236}">
                <a16:creationId xmlns:a16="http://schemas.microsoft.com/office/drawing/2014/main" id="{91477AF6-6959-44E0-8696-ECB65A20878E}"/>
              </a:ext>
            </a:extLst>
          </p:cNvPr>
          <p:cNvSpPr/>
          <p:nvPr/>
        </p:nvSpPr>
        <p:spPr>
          <a:xfrm>
            <a:off x="6574825" y="1716614"/>
            <a:ext cx="1066785" cy="9906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6000" b="1" dirty="0"/>
              <a:t>R</a:t>
            </a:r>
            <a:endParaRPr lang="en-US" b="1" dirty="0"/>
          </a:p>
        </p:txBody>
      </p:sp>
      <p:cxnSp>
        <p:nvCxnSpPr>
          <p:cNvPr id="29" name="Straight Arrow Connector 28">
            <a:extLst>
              <a:ext uri="{FF2B5EF4-FFF2-40B4-BE49-F238E27FC236}">
                <a16:creationId xmlns:a16="http://schemas.microsoft.com/office/drawing/2014/main" id="{45EE64DC-2903-4110-BF1A-55C87CAF6D10}"/>
              </a:ext>
            </a:extLst>
          </p:cNvPr>
          <p:cNvCxnSpPr>
            <a:cxnSpLocks/>
            <a:stCxn id="26" idx="2"/>
          </p:cNvCxnSpPr>
          <p:nvPr/>
        </p:nvCxnSpPr>
        <p:spPr>
          <a:xfrm>
            <a:off x="4648193" y="2707214"/>
            <a:ext cx="387538" cy="61043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901DAB56-B1A6-4451-9A10-27B20D03320F}"/>
              </a:ext>
            </a:extLst>
          </p:cNvPr>
          <p:cNvSpPr/>
          <p:nvPr/>
        </p:nvSpPr>
        <p:spPr>
          <a:xfrm>
            <a:off x="4419600" y="2719478"/>
            <a:ext cx="391454" cy="523220"/>
          </a:xfrm>
          <a:prstGeom prst="rect">
            <a:avLst/>
          </a:prstGeom>
        </p:spPr>
        <p:txBody>
          <a:bodyPr wrap="none">
            <a:spAutoFit/>
          </a:bodyPr>
          <a:lstStyle/>
          <a:p>
            <a:r>
              <a:rPr lang="en-US" sz="2800" b="1" i="1" dirty="0"/>
              <a:t>µ</a:t>
            </a:r>
            <a:endParaRPr lang="en-US" dirty="0"/>
          </a:p>
        </p:txBody>
      </p:sp>
      <p:cxnSp>
        <p:nvCxnSpPr>
          <p:cNvPr id="31" name="Straight Arrow Connector 30">
            <a:extLst>
              <a:ext uri="{FF2B5EF4-FFF2-40B4-BE49-F238E27FC236}">
                <a16:creationId xmlns:a16="http://schemas.microsoft.com/office/drawing/2014/main" id="{0C9C6BE1-F0AF-4159-9B5F-5DA6698C369E}"/>
              </a:ext>
            </a:extLst>
          </p:cNvPr>
          <p:cNvCxnSpPr>
            <a:cxnSpLocks/>
            <a:stCxn id="28" idx="2"/>
          </p:cNvCxnSpPr>
          <p:nvPr/>
        </p:nvCxnSpPr>
        <p:spPr>
          <a:xfrm>
            <a:off x="7108218" y="2707214"/>
            <a:ext cx="435582" cy="61043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6F4F2D11-D283-4E2F-A24E-7F04EA038021}"/>
              </a:ext>
            </a:extLst>
          </p:cNvPr>
          <p:cNvSpPr/>
          <p:nvPr/>
        </p:nvSpPr>
        <p:spPr>
          <a:xfrm>
            <a:off x="6927669" y="2719478"/>
            <a:ext cx="391454" cy="523220"/>
          </a:xfrm>
          <a:prstGeom prst="rect">
            <a:avLst/>
          </a:prstGeom>
        </p:spPr>
        <p:txBody>
          <a:bodyPr wrap="none">
            <a:spAutoFit/>
          </a:bodyPr>
          <a:lstStyle/>
          <a:p>
            <a:r>
              <a:rPr lang="en-US" sz="2800" b="1" i="1" dirty="0"/>
              <a:t>µ</a:t>
            </a:r>
            <a:endParaRPr lang="en-US" dirty="0"/>
          </a:p>
        </p:txBody>
      </p:sp>
      <p:cxnSp>
        <p:nvCxnSpPr>
          <p:cNvPr id="33" name="Straight Arrow Connector 32">
            <a:extLst>
              <a:ext uri="{FF2B5EF4-FFF2-40B4-BE49-F238E27FC236}">
                <a16:creationId xmlns:a16="http://schemas.microsoft.com/office/drawing/2014/main" id="{10EA4063-4D19-49E5-ADF5-A19F855C1C99}"/>
              </a:ext>
            </a:extLst>
          </p:cNvPr>
          <p:cNvCxnSpPr>
            <a:cxnSpLocks/>
            <a:stCxn id="16" idx="3"/>
            <a:endCxn id="26" idx="1"/>
          </p:cNvCxnSpPr>
          <p:nvPr/>
        </p:nvCxnSpPr>
        <p:spPr>
          <a:xfrm flipV="1">
            <a:off x="2721560" y="2211914"/>
            <a:ext cx="1393240" cy="83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1424682-CEF9-4387-988F-333916D70468}"/>
              </a:ext>
            </a:extLst>
          </p:cNvPr>
          <p:cNvCxnSpPr>
            <a:cxnSpLocks/>
            <a:stCxn id="26" idx="3"/>
            <a:endCxn id="28" idx="1"/>
          </p:cNvCxnSpPr>
          <p:nvPr/>
        </p:nvCxnSpPr>
        <p:spPr>
          <a:xfrm>
            <a:off x="5181585" y="2211914"/>
            <a:ext cx="139324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6F6A13D4-63FE-43AE-AD0E-1C1D97C3D770}"/>
              </a:ext>
            </a:extLst>
          </p:cNvPr>
          <p:cNvSpPr/>
          <p:nvPr/>
        </p:nvSpPr>
        <p:spPr>
          <a:xfrm>
            <a:off x="3078459" y="1731854"/>
            <a:ext cx="506870" cy="523220"/>
          </a:xfrm>
          <a:prstGeom prst="rect">
            <a:avLst/>
          </a:prstGeom>
        </p:spPr>
        <p:txBody>
          <a:bodyPr wrap="none">
            <a:spAutoFit/>
          </a:bodyPr>
          <a:lstStyle/>
          <a:p>
            <a:r>
              <a:rPr lang="en-US" sz="2800" b="1" i="1" dirty="0"/>
              <a:t>βI</a:t>
            </a:r>
            <a:endParaRPr lang="en-US" dirty="0"/>
          </a:p>
        </p:txBody>
      </p:sp>
      <p:sp>
        <p:nvSpPr>
          <p:cNvPr id="36" name="Rectangle 35">
            <a:extLst>
              <a:ext uri="{FF2B5EF4-FFF2-40B4-BE49-F238E27FC236}">
                <a16:creationId xmlns:a16="http://schemas.microsoft.com/office/drawing/2014/main" id="{EF246FD0-334F-48E9-94FC-279BF9FC6865}"/>
              </a:ext>
            </a:extLst>
          </p:cNvPr>
          <p:cNvSpPr/>
          <p:nvPr/>
        </p:nvSpPr>
        <p:spPr>
          <a:xfrm>
            <a:off x="5685684" y="1676400"/>
            <a:ext cx="385042" cy="523220"/>
          </a:xfrm>
          <a:prstGeom prst="rect">
            <a:avLst/>
          </a:prstGeom>
        </p:spPr>
        <p:txBody>
          <a:bodyPr wrap="none">
            <a:spAutoFit/>
          </a:bodyPr>
          <a:lstStyle/>
          <a:p>
            <a:r>
              <a:rPr lang="el-GR" sz="2800" b="1" i="1" dirty="0"/>
              <a:t>γ</a:t>
            </a:r>
            <a:endParaRPr lang="en-US" dirty="0"/>
          </a:p>
        </p:txBody>
      </p:sp>
      <p:pic>
        <p:nvPicPr>
          <p:cNvPr id="22" name="Picture 21">
            <a:extLst>
              <a:ext uri="{FF2B5EF4-FFF2-40B4-BE49-F238E27FC236}">
                <a16:creationId xmlns:a16="http://schemas.microsoft.com/office/drawing/2014/main" id="{2B332BF1-63DD-406F-AFF9-5E0933DC7C4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171700" y="3697814"/>
            <a:ext cx="4800600" cy="3106029"/>
          </a:xfrm>
          <a:prstGeom prst="rect">
            <a:avLst/>
          </a:prstGeom>
        </p:spPr>
      </p:pic>
    </p:spTree>
    <p:extLst>
      <p:ext uri="{BB962C8B-B14F-4D97-AF65-F5344CB8AC3E}">
        <p14:creationId xmlns:p14="http://schemas.microsoft.com/office/powerpoint/2010/main" val="295187004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D7FB9-09B3-4EC7-8F8E-2EE671502365}"/>
              </a:ext>
            </a:extLst>
          </p:cNvPr>
          <p:cNvSpPr>
            <a:spLocks noGrp="1"/>
          </p:cNvSpPr>
          <p:nvPr>
            <p:ph type="title"/>
          </p:nvPr>
        </p:nvSpPr>
        <p:spPr/>
        <p:txBody>
          <a:bodyPr/>
          <a:lstStyle/>
          <a:p>
            <a:r>
              <a:rPr lang="en-US" b="1" dirty="0"/>
              <a:t>Seasonal variation in contacts</a:t>
            </a:r>
          </a:p>
        </p:txBody>
      </p:sp>
      <p:pic>
        <p:nvPicPr>
          <p:cNvPr id="3" name="Picture 2">
            <a:extLst>
              <a:ext uri="{FF2B5EF4-FFF2-40B4-BE49-F238E27FC236}">
                <a16:creationId xmlns:a16="http://schemas.microsoft.com/office/drawing/2014/main" id="{BE9B97B7-B569-44BE-BCE4-EEF6F339B210}"/>
              </a:ext>
            </a:extLst>
          </p:cNvPr>
          <p:cNvPicPr>
            <a:picLocks noChangeAspect="1"/>
          </p:cNvPicPr>
          <p:nvPr/>
        </p:nvPicPr>
        <p:blipFill>
          <a:blip r:embed="rId2"/>
          <a:stretch>
            <a:fillRect/>
          </a:stretch>
        </p:blipFill>
        <p:spPr>
          <a:xfrm>
            <a:off x="1447800" y="1676400"/>
            <a:ext cx="6515100" cy="4625405"/>
          </a:xfrm>
          <a:prstGeom prst="rect">
            <a:avLst/>
          </a:prstGeom>
        </p:spPr>
      </p:pic>
    </p:spTree>
    <p:extLst>
      <p:ext uri="{BB962C8B-B14F-4D97-AF65-F5344CB8AC3E}">
        <p14:creationId xmlns:p14="http://schemas.microsoft.com/office/powerpoint/2010/main" val="8438362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D7FB9-09B3-4EC7-8F8E-2EE671502365}"/>
              </a:ext>
            </a:extLst>
          </p:cNvPr>
          <p:cNvSpPr>
            <a:spLocks noGrp="1"/>
          </p:cNvSpPr>
          <p:nvPr>
            <p:ph type="title"/>
          </p:nvPr>
        </p:nvSpPr>
        <p:spPr/>
        <p:txBody>
          <a:bodyPr/>
          <a:lstStyle/>
          <a:p>
            <a:r>
              <a:rPr lang="en-US" sz="3600" b="1" dirty="0"/>
              <a:t>Define contacts as oscillating over time</a:t>
            </a: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F5C3E9EB-0ED2-4EB5-BF5C-D09B9981E7CF}"/>
                  </a:ext>
                </a:extLst>
              </p:cNvPr>
              <p:cNvSpPr txBox="1"/>
              <p:nvPr/>
            </p:nvSpPr>
            <p:spPr>
              <a:xfrm>
                <a:off x="2895600" y="2667000"/>
                <a:ext cx="3398541" cy="93615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sz="2800" i="1" smtClean="0">
                              <a:latin typeface="Cambria Math" panose="02040503050406030204" pitchFamily="18" charset="0"/>
                            </a:rPr>
                          </m:ctrlPr>
                        </m:fPr>
                        <m:num>
                          <m:r>
                            <a:rPr lang="en-US" sz="2800" b="0" i="1" smtClean="0">
                              <a:latin typeface="Cambria Math" panose="02040503050406030204" pitchFamily="18" charset="0"/>
                            </a:rPr>
                            <m:t>𝑑𝑆</m:t>
                          </m:r>
                        </m:num>
                        <m:den>
                          <m:r>
                            <a:rPr lang="en-US" sz="2800" b="0" i="1" smtClean="0">
                              <a:latin typeface="Cambria Math" panose="02040503050406030204" pitchFamily="18" charset="0"/>
                            </a:rPr>
                            <m:t>𝑑𝑡</m:t>
                          </m:r>
                        </m:den>
                      </m:f>
                      <m:r>
                        <a:rPr lang="en-US" sz="2800" b="0" i="1" smtClean="0">
                          <a:latin typeface="Cambria Math" panose="02040503050406030204" pitchFamily="18" charset="0"/>
                        </a:rPr>
                        <m:t>=</m:t>
                      </m:r>
                      <m:r>
                        <m:rPr>
                          <m:sty m:val="p"/>
                        </m:rPr>
                        <a:rPr lang="el-GR" sz="2800" b="0" i="1" smtClean="0">
                          <a:solidFill>
                            <a:srgbClr val="00B050"/>
                          </a:solidFill>
                          <a:latin typeface="Cambria Math" panose="02040503050406030204" pitchFamily="18" charset="0"/>
                        </a:rPr>
                        <m:t>μ</m:t>
                      </m:r>
                      <m:r>
                        <a:rPr lang="en-US" sz="2800" b="0" i="1" smtClean="0">
                          <a:latin typeface="Cambria Math" panose="02040503050406030204" pitchFamily="18" charset="0"/>
                        </a:rPr>
                        <m:t>−</m:t>
                      </m:r>
                      <m:r>
                        <m:rPr>
                          <m:sty m:val="p"/>
                        </m:rPr>
                        <a:rPr lang="el-GR" sz="2800" b="0" i="1" smtClean="0">
                          <a:latin typeface="Cambria Math" panose="02040503050406030204" pitchFamily="18" charset="0"/>
                        </a:rPr>
                        <m:t>β</m:t>
                      </m:r>
                      <m:r>
                        <a:rPr lang="en-US" sz="2800" b="0" i="1" smtClean="0">
                          <a:latin typeface="Cambria Math" panose="02040503050406030204" pitchFamily="18" charset="0"/>
                        </a:rPr>
                        <m:t>𝐼𝑆</m:t>
                      </m:r>
                      <m:r>
                        <a:rPr lang="en-US" sz="2800" b="0" i="1" smtClean="0">
                          <a:latin typeface="Cambria Math" panose="02040503050406030204" pitchFamily="18" charset="0"/>
                        </a:rPr>
                        <m:t>−</m:t>
                      </m:r>
                      <m:r>
                        <m:rPr>
                          <m:sty m:val="p"/>
                        </m:rPr>
                        <a:rPr lang="el-GR" sz="2800" b="0" i="1" smtClean="0">
                          <a:latin typeface="Cambria Math" panose="02040503050406030204" pitchFamily="18" charset="0"/>
                        </a:rPr>
                        <m:t>μ</m:t>
                      </m:r>
                      <m:r>
                        <a:rPr lang="en-US" sz="2800" b="0" i="1" smtClean="0">
                          <a:latin typeface="Cambria Math" panose="02040503050406030204" pitchFamily="18" charset="0"/>
                        </a:rPr>
                        <m:t>𝑆</m:t>
                      </m:r>
                    </m:oMath>
                  </m:oMathPara>
                </a14:m>
                <a:endParaRPr lang="en-US" sz="2800" dirty="0">
                  <a:latin typeface="+mn-lt"/>
                </a:endParaRPr>
              </a:p>
            </p:txBody>
          </p:sp>
        </mc:Choice>
        <mc:Fallback xmlns="">
          <p:sp>
            <p:nvSpPr>
              <p:cNvPr id="11" name="TextBox 10">
                <a:extLst>
                  <a:ext uri="{FF2B5EF4-FFF2-40B4-BE49-F238E27FC236}">
                    <a16:creationId xmlns:a16="http://schemas.microsoft.com/office/drawing/2014/main" id="{F5C3E9EB-0ED2-4EB5-BF5C-D09B9981E7CF}"/>
                  </a:ext>
                </a:extLst>
              </p:cNvPr>
              <p:cNvSpPr txBox="1">
                <a:spLocks noRot="1" noChangeAspect="1" noMove="1" noResize="1" noEditPoints="1" noAdjustHandles="1" noChangeArrowheads="1" noChangeShapeType="1" noTextEdit="1"/>
              </p:cNvSpPr>
              <p:nvPr/>
            </p:nvSpPr>
            <p:spPr>
              <a:xfrm>
                <a:off x="2895600" y="2667000"/>
                <a:ext cx="3398541" cy="936154"/>
              </a:xfrm>
              <a:prstGeom prst="rect">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33AD9682-22E7-4369-B0B8-49D79D2A3FBB}"/>
                  </a:ext>
                </a:extLst>
              </p:cNvPr>
              <p:cNvSpPr txBox="1"/>
              <p:nvPr/>
            </p:nvSpPr>
            <p:spPr>
              <a:xfrm>
                <a:off x="2895600" y="3676893"/>
                <a:ext cx="3496366" cy="93615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sz="2800" i="1" smtClean="0">
                              <a:latin typeface="Cambria Math" panose="02040503050406030204" pitchFamily="18" charset="0"/>
                            </a:rPr>
                          </m:ctrlPr>
                        </m:fPr>
                        <m:num>
                          <m:r>
                            <a:rPr lang="en-US" sz="2800" b="0" i="1" smtClean="0">
                              <a:latin typeface="Cambria Math" panose="02040503050406030204" pitchFamily="18" charset="0"/>
                            </a:rPr>
                            <m:t>𝑑𝐼</m:t>
                          </m:r>
                        </m:num>
                        <m:den>
                          <m:r>
                            <a:rPr lang="en-US" sz="2800" b="0" i="1" smtClean="0">
                              <a:latin typeface="Cambria Math" panose="02040503050406030204" pitchFamily="18" charset="0"/>
                            </a:rPr>
                            <m:t>𝑑𝑡</m:t>
                          </m:r>
                        </m:den>
                      </m:f>
                      <m:r>
                        <a:rPr lang="en-US" sz="2800" b="0" i="1" smtClean="0">
                          <a:latin typeface="Cambria Math" panose="02040503050406030204" pitchFamily="18" charset="0"/>
                        </a:rPr>
                        <m:t>=</m:t>
                      </m:r>
                      <m:r>
                        <m:rPr>
                          <m:sty m:val="p"/>
                        </m:rPr>
                        <a:rPr lang="el-GR" sz="2800" b="0" i="1" smtClean="0">
                          <a:latin typeface="Cambria Math" panose="02040503050406030204" pitchFamily="18" charset="0"/>
                        </a:rPr>
                        <m:t>β</m:t>
                      </m:r>
                      <m:r>
                        <a:rPr lang="en-US" sz="2800" b="0" i="1" smtClean="0">
                          <a:latin typeface="Cambria Math" panose="02040503050406030204" pitchFamily="18" charset="0"/>
                        </a:rPr>
                        <m:t>𝐼𝑆</m:t>
                      </m:r>
                      <m:r>
                        <a:rPr lang="en-US" sz="2800" b="0" i="1" smtClean="0">
                          <a:latin typeface="Cambria Math" panose="02040503050406030204" pitchFamily="18" charset="0"/>
                        </a:rPr>
                        <m:t>−</m:t>
                      </m:r>
                      <m:r>
                        <m:rPr>
                          <m:sty m:val="p"/>
                        </m:rPr>
                        <a:rPr lang="el-GR" sz="2800" b="0" i="1" smtClean="0">
                          <a:latin typeface="Cambria Math" panose="02040503050406030204" pitchFamily="18" charset="0"/>
                        </a:rPr>
                        <m:t>γ</m:t>
                      </m:r>
                      <m:r>
                        <a:rPr lang="en-US" sz="2800" b="0" i="1" smtClean="0">
                          <a:latin typeface="Cambria Math" panose="02040503050406030204" pitchFamily="18" charset="0"/>
                        </a:rPr>
                        <m:t>𝐼</m:t>
                      </m:r>
                      <m:r>
                        <a:rPr lang="en-US" sz="2800" b="0" i="1" smtClean="0">
                          <a:latin typeface="Cambria Math" panose="02040503050406030204" pitchFamily="18" charset="0"/>
                        </a:rPr>
                        <m:t>−</m:t>
                      </m:r>
                      <m:r>
                        <m:rPr>
                          <m:sty m:val="p"/>
                        </m:rPr>
                        <a:rPr lang="el-GR" sz="2800" b="0" i="1" smtClean="0">
                          <a:latin typeface="Cambria Math" panose="02040503050406030204" pitchFamily="18" charset="0"/>
                        </a:rPr>
                        <m:t>μ</m:t>
                      </m:r>
                      <m:r>
                        <a:rPr lang="en-US" sz="2800" b="0" i="1" smtClean="0">
                          <a:latin typeface="Cambria Math" panose="02040503050406030204" pitchFamily="18" charset="0"/>
                        </a:rPr>
                        <m:t>𝐼</m:t>
                      </m:r>
                    </m:oMath>
                  </m:oMathPara>
                </a14:m>
                <a:endParaRPr lang="en-US" sz="2800" dirty="0">
                  <a:latin typeface="+mn-lt"/>
                </a:endParaRPr>
              </a:p>
            </p:txBody>
          </p:sp>
        </mc:Choice>
        <mc:Fallback xmlns="">
          <p:sp>
            <p:nvSpPr>
              <p:cNvPr id="12" name="TextBox 11">
                <a:extLst>
                  <a:ext uri="{FF2B5EF4-FFF2-40B4-BE49-F238E27FC236}">
                    <a16:creationId xmlns:a16="http://schemas.microsoft.com/office/drawing/2014/main" id="{33AD9682-22E7-4369-B0B8-49D79D2A3FBB}"/>
                  </a:ext>
                </a:extLst>
              </p:cNvPr>
              <p:cNvSpPr txBox="1">
                <a:spLocks noRot="1" noChangeAspect="1" noMove="1" noResize="1" noEditPoints="1" noAdjustHandles="1" noChangeArrowheads="1" noChangeShapeType="1" noTextEdit="1"/>
              </p:cNvSpPr>
              <p:nvPr/>
            </p:nvSpPr>
            <p:spPr>
              <a:xfrm>
                <a:off x="2895600" y="3676893"/>
                <a:ext cx="3496366" cy="936154"/>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BB5FBFEB-FF84-42F8-A087-E458E54538AB}"/>
                  </a:ext>
                </a:extLst>
              </p:cNvPr>
              <p:cNvSpPr txBox="1"/>
              <p:nvPr/>
            </p:nvSpPr>
            <p:spPr>
              <a:xfrm>
                <a:off x="2895600" y="4669983"/>
                <a:ext cx="2712741" cy="93615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sz="2800" i="1" smtClean="0">
                              <a:latin typeface="Cambria Math" panose="02040503050406030204" pitchFamily="18" charset="0"/>
                            </a:rPr>
                          </m:ctrlPr>
                        </m:fPr>
                        <m:num>
                          <m:r>
                            <a:rPr lang="en-US" sz="2800" b="0" i="1" smtClean="0">
                              <a:latin typeface="Cambria Math" panose="02040503050406030204" pitchFamily="18" charset="0"/>
                            </a:rPr>
                            <m:t>𝑑𝑅</m:t>
                          </m:r>
                        </m:num>
                        <m:den>
                          <m:r>
                            <a:rPr lang="en-US" sz="2800" b="0" i="1" smtClean="0">
                              <a:latin typeface="Cambria Math" panose="02040503050406030204" pitchFamily="18" charset="0"/>
                            </a:rPr>
                            <m:t>𝑑𝑡</m:t>
                          </m:r>
                        </m:den>
                      </m:f>
                      <m:r>
                        <a:rPr lang="en-US" sz="2800" b="0" i="1" smtClean="0">
                          <a:latin typeface="Cambria Math" panose="02040503050406030204" pitchFamily="18" charset="0"/>
                        </a:rPr>
                        <m:t>=</m:t>
                      </m:r>
                      <m:r>
                        <m:rPr>
                          <m:sty m:val="p"/>
                        </m:rPr>
                        <a:rPr lang="el-GR" sz="2800" i="1">
                          <a:latin typeface="Cambria Math" panose="02040503050406030204" pitchFamily="18" charset="0"/>
                        </a:rPr>
                        <m:t>γ</m:t>
                      </m:r>
                      <m:r>
                        <a:rPr lang="en-US" sz="2800" i="1">
                          <a:latin typeface="Cambria Math" panose="02040503050406030204" pitchFamily="18" charset="0"/>
                        </a:rPr>
                        <m:t>𝐼</m:t>
                      </m:r>
                      <m:r>
                        <a:rPr lang="en-US" sz="2800" b="0" i="1" smtClean="0">
                          <a:latin typeface="Cambria Math" panose="02040503050406030204" pitchFamily="18" charset="0"/>
                        </a:rPr>
                        <m:t>−</m:t>
                      </m:r>
                      <m:r>
                        <m:rPr>
                          <m:sty m:val="p"/>
                        </m:rPr>
                        <a:rPr lang="el-GR" sz="2800" b="0" i="1" smtClean="0">
                          <a:latin typeface="Cambria Math" panose="02040503050406030204" pitchFamily="18" charset="0"/>
                        </a:rPr>
                        <m:t>μ</m:t>
                      </m:r>
                      <m:r>
                        <a:rPr lang="en-US" sz="2800" b="0" i="1" smtClean="0">
                          <a:latin typeface="Cambria Math" panose="02040503050406030204" pitchFamily="18" charset="0"/>
                        </a:rPr>
                        <m:t>𝑅</m:t>
                      </m:r>
                    </m:oMath>
                  </m:oMathPara>
                </a14:m>
                <a:endParaRPr lang="en-US" sz="2800" dirty="0">
                  <a:latin typeface="+mn-lt"/>
                </a:endParaRPr>
              </a:p>
            </p:txBody>
          </p:sp>
        </mc:Choice>
        <mc:Fallback xmlns="">
          <p:sp>
            <p:nvSpPr>
              <p:cNvPr id="13" name="TextBox 12">
                <a:extLst>
                  <a:ext uri="{FF2B5EF4-FFF2-40B4-BE49-F238E27FC236}">
                    <a16:creationId xmlns:a16="http://schemas.microsoft.com/office/drawing/2014/main" id="{BB5FBFEB-FF84-42F8-A087-E458E54538AB}"/>
                  </a:ext>
                </a:extLst>
              </p:cNvPr>
              <p:cNvSpPr txBox="1">
                <a:spLocks noRot="1" noChangeAspect="1" noMove="1" noResize="1" noEditPoints="1" noAdjustHandles="1" noChangeArrowheads="1" noChangeShapeType="1" noTextEdit="1"/>
              </p:cNvSpPr>
              <p:nvPr/>
            </p:nvSpPr>
            <p:spPr>
              <a:xfrm>
                <a:off x="2895600" y="4669983"/>
                <a:ext cx="2712741" cy="936154"/>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3D08F3DB-78F9-4FD0-A510-1DAA8080D3EE}"/>
                  </a:ext>
                </a:extLst>
              </p:cNvPr>
              <p:cNvSpPr txBox="1"/>
              <p:nvPr/>
            </p:nvSpPr>
            <p:spPr>
              <a:xfrm>
                <a:off x="1664964" y="1679238"/>
                <a:ext cx="6793236" cy="578685"/>
              </a:xfrm>
              <a:prstGeom prst="rect">
                <a:avLst/>
              </a:prstGeom>
              <a:noFill/>
            </p:spPr>
            <p:txBody>
              <a:bodyPr wrap="square" rtlCol="0">
                <a:spAutoFit/>
              </a:bodyPr>
              <a:lstStyle/>
              <a:p>
                <a14:m>
                  <m:oMath xmlns:m="http://schemas.openxmlformats.org/officeDocument/2006/math">
                    <m:r>
                      <m:rPr>
                        <m:sty m:val="p"/>
                      </m:rPr>
                      <a:rPr lang="el-GR" sz="2800" i="1" smtClean="0">
                        <a:latin typeface="Cambria Math" panose="02040503050406030204" pitchFamily="18" charset="0"/>
                      </a:rPr>
                      <m:t>β</m:t>
                    </m:r>
                    <m:r>
                      <a:rPr lang="en-US" sz="2800" b="0" i="1" smtClean="0">
                        <a:latin typeface="Cambria Math" panose="02040503050406030204" pitchFamily="18" charset="0"/>
                      </a:rPr>
                      <m:t>=</m:t>
                    </m:r>
                    <m:sSub>
                      <m:sSubPr>
                        <m:ctrlPr>
                          <a:rPr lang="en-US" sz="2800" b="0" i="1" smtClean="0">
                            <a:latin typeface="Cambria Math" panose="02040503050406030204" pitchFamily="18" charset="0"/>
                          </a:rPr>
                        </m:ctrlPr>
                      </m:sSubPr>
                      <m:e>
                        <m:r>
                          <m:rPr>
                            <m:sty m:val="p"/>
                          </m:rPr>
                          <a:rPr lang="el-GR" sz="2800" i="1">
                            <a:latin typeface="Cambria Math" panose="02040503050406030204" pitchFamily="18" charset="0"/>
                          </a:rPr>
                          <m:t>β</m:t>
                        </m:r>
                      </m:e>
                      <m:sub>
                        <m:r>
                          <a:rPr lang="en-US" sz="2800" b="0" i="1" smtClean="0">
                            <a:latin typeface="Cambria Math" panose="02040503050406030204" pitchFamily="18" charset="0"/>
                          </a:rPr>
                          <m:t>0</m:t>
                        </m:r>
                      </m:sub>
                    </m:sSub>
                    <m:d>
                      <m:dPr>
                        <m:ctrlPr>
                          <a:rPr lang="en-US" sz="2800" b="0" i="1" smtClean="0">
                            <a:latin typeface="Cambria Math" panose="02040503050406030204" pitchFamily="18" charset="0"/>
                          </a:rPr>
                        </m:ctrlPr>
                      </m:dPr>
                      <m:e>
                        <m:r>
                          <a:rPr lang="en-US" sz="2800" b="0" i="1" smtClean="0">
                            <a:latin typeface="Cambria Math" panose="02040503050406030204" pitchFamily="18" charset="0"/>
                          </a:rPr>
                          <m:t>1+</m:t>
                        </m:r>
                        <m:sSub>
                          <m:sSubPr>
                            <m:ctrlPr>
                              <a:rPr lang="en-US" sz="2800" b="0" i="1" smtClean="0">
                                <a:latin typeface="Cambria Math" panose="02040503050406030204" pitchFamily="18" charset="0"/>
                              </a:rPr>
                            </m:ctrlPr>
                          </m:sSubPr>
                          <m:e>
                            <m:r>
                              <m:rPr>
                                <m:sty m:val="p"/>
                              </m:rPr>
                              <a:rPr lang="el-GR" sz="2800" i="1">
                                <a:latin typeface="Cambria Math" panose="02040503050406030204" pitchFamily="18" charset="0"/>
                              </a:rPr>
                              <m:t>β</m:t>
                            </m:r>
                          </m:e>
                          <m:sub>
                            <m:r>
                              <a:rPr lang="en-US" sz="2800" b="0" i="1" smtClean="0">
                                <a:latin typeface="Cambria Math" panose="02040503050406030204" pitchFamily="18" charset="0"/>
                              </a:rPr>
                              <m:t>1</m:t>
                            </m:r>
                          </m:sub>
                        </m:sSub>
                        <m:r>
                          <a:rPr lang="en-US" sz="2800" b="0" i="1" smtClean="0">
                            <a:latin typeface="Cambria Math" panose="02040503050406030204" pitchFamily="18" charset="0"/>
                          </a:rPr>
                          <m:t>𝑐𝑜𝑠</m:t>
                        </m:r>
                        <m:d>
                          <m:dPr>
                            <m:ctrlPr>
                              <a:rPr lang="en-US" sz="2800" b="0" i="1" smtClean="0">
                                <a:latin typeface="Cambria Math" panose="02040503050406030204" pitchFamily="18" charset="0"/>
                              </a:rPr>
                            </m:ctrlPr>
                          </m:dPr>
                          <m:e>
                            <m:r>
                              <a:rPr lang="en-US" sz="2800" b="0" i="1" smtClean="0">
                                <a:latin typeface="Cambria Math" panose="02040503050406030204" pitchFamily="18" charset="0"/>
                                <a:ea typeface="Cambria Math" panose="02040503050406030204" pitchFamily="18" charset="0"/>
                              </a:rPr>
                              <m:t>𝜔</m:t>
                            </m:r>
                            <m:r>
                              <a:rPr lang="en-US" sz="2800" b="0" i="1" smtClean="0">
                                <a:latin typeface="Cambria Math" panose="02040503050406030204" pitchFamily="18" charset="0"/>
                                <a:ea typeface="Cambria Math" panose="02040503050406030204" pitchFamily="18" charset="0"/>
                              </a:rPr>
                              <m:t>𝑡</m:t>
                            </m:r>
                          </m:e>
                        </m:d>
                      </m:e>
                    </m:d>
                    <m:r>
                      <a:rPr lang="en-US" sz="2800" b="0" i="1" smtClean="0">
                        <a:latin typeface="Cambria Math" panose="02040503050406030204" pitchFamily="18" charset="0"/>
                      </a:rPr>
                      <m:t>, </m:t>
                    </m:r>
                    <m:r>
                      <a:rPr lang="en-US" sz="2800" b="0" i="1" smtClean="0">
                        <a:latin typeface="Cambria Math" panose="02040503050406030204" pitchFamily="18" charset="0"/>
                      </a:rPr>
                      <m:t>𝑤h𝑒𝑟𝑒</m:t>
                    </m:r>
                  </m:oMath>
                </a14:m>
                <a:r>
                  <a:rPr lang="en-US" sz="2800" dirty="0">
                    <a:latin typeface="+mn-lt"/>
                  </a:rPr>
                  <a:t> </a:t>
                </a:r>
                <a14:m>
                  <m:oMath xmlns:m="http://schemas.openxmlformats.org/officeDocument/2006/math">
                    <m:r>
                      <a:rPr lang="en-US" sz="2800" b="0" i="0" smtClean="0">
                        <a:latin typeface="Cambria Math" panose="02040503050406030204" pitchFamily="18" charset="0"/>
                      </a:rPr>
                      <m:t>0</m:t>
                    </m:r>
                    <m:r>
                      <a:rPr lang="en-US" sz="2800" b="0" i="1" smtClean="0">
                        <a:latin typeface="Cambria Math" panose="02040503050406030204" pitchFamily="18" charset="0"/>
                        <a:ea typeface="Cambria Math" panose="02040503050406030204" pitchFamily="18" charset="0"/>
                      </a:rPr>
                      <m:t>≤</m:t>
                    </m:r>
                    <m:sSub>
                      <m:sSubPr>
                        <m:ctrlPr>
                          <a:rPr lang="en-US" sz="2800" i="1">
                            <a:latin typeface="Cambria Math" panose="02040503050406030204" pitchFamily="18" charset="0"/>
                          </a:rPr>
                        </m:ctrlPr>
                      </m:sSubPr>
                      <m:e>
                        <m:r>
                          <m:rPr>
                            <m:sty m:val="p"/>
                          </m:rPr>
                          <a:rPr lang="el-GR" sz="2800" i="1">
                            <a:latin typeface="Cambria Math" panose="02040503050406030204" pitchFamily="18" charset="0"/>
                          </a:rPr>
                          <m:t>β</m:t>
                        </m:r>
                      </m:e>
                      <m:sub>
                        <m:r>
                          <a:rPr lang="en-US" sz="2800" i="1">
                            <a:latin typeface="Cambria Math" panose="02040503050406030204" pitchFamily="18" charset="0"/>
                          </a:rPr>
                          <m:t>1</m:t>
                        </m:r>
                      </m:sub>
                    </m:sSub>
                    <m:r>
                      <a:rPr lang="en-US" sz="2800" i="1" smtClean="0">
                        <a:latin typeface="Cambria Math" panose="02040503050406030204" pitchFamily="18" charset="0"/>
                        <a:ea typeface="Cambria Math" panose="02040503050406030204" pitchFamily="18" charset="0"/>
                      </a:rPr>
                      <m:t>≤</m:t>
                    </m:r>
                    <m:r>
                      <a:rPr lang="en-US" sz="2800" b="0" i="1" smtClean="0">
                        <a:latin typeface="Cambria Math" panose="02040503050406030204" pitchFamily="18" charset="0"/>
                        <a:ea typeface="Cambria Math" panose="02040503050406030204" pitchFamily="18" charset="0"/>
                      </a:rPr>
                      <m:t>1</m:t>
                    </m:r>
                  </m:oMath>
                </a14:m>
                <a:endParaRPr lang="en-US" sz="2800" dirty="0">
                  <a:latin typeface="+mn-lt"/>
                </a:endParaRPr>
              </a:p>
            </p:txBody>
          </p:sp>
        </mc:Choice>
        <mc:Fallback xmlns="">
          <p:sp>
            <p:nvSpPr>
              <p:cNvPr id="14" name="TextBox 13">
                <a:extLst>
                  <a:ext uri="{FF2B5EF4-FFF2-40B4-BE49-F238E27FC236}">
                    <a16:creationId xmlns:a16="http://schemas.microsoft.com/office/drawing/2014/main" id="{3D08F3DB-78F9-4FD0-A510-1DAA8080D3EE}"/>
                  </a:ext>
                </a:extLst>
              </p:cNvPr>
              <p:cNvSpPr txBox="1">
                <a:spLocks noRot="1" noChangeAspect="1" noMove="1" noResize="1" noEditPoints="1" noAdjustHandles="1" noChangeArrowheads="1" noChangeShapeType="1" noTextEdit="1"/>
              </p:cNvSpPr>
              <p:nvPr/>
            </p:nvSpPr>
            <p:spPr>
              <a:xfrm>
                <a:off x="1664964" y="1679238"/>
                <a:ext cx="6793236" cy="578685"/>
              </a:xfrm>
              <a:prstGeom prst="rect">
                <a:avLst/>
              </a:prstGeom>
              <a:blipFill>
                <a:blip r:embed="rId5"/>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69592133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6EEC112-82FD-4750-BE1D-64D03305057C}"/>
              </a:ext>
            </a:extLst>
          </p:cNvPr>
          <p:cNvSpPr>
            <a:spLocks noGrp="1"/>
          </p:cNvSpPr>
          <p:nvPr>
            <p:ph type="title"/>
          </p:nvPr>
        </p:nvSpPr>
        <p:spPr/>
        <p:txBody>
          <a:bodyPr/>
          <a:lstStyle/>
          <a:p>
            <a:r>
              <a:rPr lang="en-US" sz="3200" b="1" dirty="0"/>
              <a:t>Overall oscillations bigger when forcing (the push) happens in (near) synchrony with the frequency of the underlying oscillation</a:t>
            </a:r>
          </a:p>
        </p:txBody>
      </p:sp>
      <p:pic>
        <p:nvPicPr>
          <p:cNvPr id="5" name="Picture 4">
            <a:extLst>
              <a:ext uri="{FF2B5EF4-FFF2-40B4-BE49-F238E27FC236}">
                <a16:creationId xmlns:a16="http://schemas.microsoft.com/office/drawing/2014/main" id="{6F694C7E-7C98-4E66-9CF6-2B4E0ECFB453}"/>
              </a:ext>
            </a:extLst>
          </p:cNvPr>
          <p:cNvPicPr>
            <a:picLocks noChangeAspect="1"/>
          </p:cNvPicPr>
          <p:nvPr/>
        </p:nvPicPr>
        <p:blipFill>
          <a:blip r:embed="rId2"/>
          <a:stretch>
            <a:fillRect/>
          </a:stretch>
        </p:blipFill>
        <p:spPr>
          <a:xfrm>
            <a:off x="1644238" y="1905000"/>
            <a:ext cx="5855524" cy="4403080"/>
          </a:xfrm>
          <a:prstGeom prst="rect">
            <a:avLst/>
          </a:prstGeom>
        </p:spPr>
      </p:pic>
    </p:spTree>
    <p:extLst>
      <p:ext uri="{BB962C8B-B14F-4D97-AF65-F5344CB8AC3E}">
        <p14:creationId xmlns:p14="http://schemas.microsoft.com/office/powerpoint/2010/main" val="124074611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42BF1-08A5-4CC0-8892-04F58962CB51}"/>
              </a:ext>
            </a:extLst>
          </p:cNvPr>
          <p:cNvSpPr>
            <a:spLocks noGrp="1"/>
          </p:cNvSpPr>
          <p:nvPr>
            <p:ph type="title"/>
          </p:nvPr>
        </p:nvSpPr>
        <p:spPr/>
        <p:txBody>
          <a:bodyPr/>
          <a:lstStyle/>
          <a:p>
            <a:r>
              <a:rPr lang="en-US" sz="3600" b="1" dirty="0"/>
              <a:t>Complicated dynamics can emerge: </a:t>
            </a:r>
            <a:br>
              <a:rPr lang="en-US" sz="3600" b="1" dirty="0"/>
            </a:br>
            <a:r>
              <a:rPr lang="en-US" sz="3600" b="1" dirty="0"/>
              <a:t>The combination of damped oscillation and the seasonal forcing oscillation</a:t>
            </a:r>
          </a:p>
        </p:txBody>
      </p:sp>
      <p:pic>
        <p:nvPicPr>
          <p:cNvPr id="4" name="Picture 3">
            <a:extLst>
              <a:ext uri="{FF2B5EF4-FFF2-40B4-BE49-F238E27FC236}">
                <a16:creationId xmlns:a16="http://schemas.microsoft.com/office/drawing/2014/main" id="{5DDA7176-4C9A-4939-80BD-93DE17277F9B}"/>
              </a:ext>
            </a:extLst>
          </p:cNvPr>
          <p:cNvPicPr>
            <a:picLocks noChangeAspect="1"/>
          </p:cNvPicPr>
          <p:nvPr/>
        </p:nvPicPr>
        <p:blipFill>
          <a:blip r:embed="rId2"/>
          <a:stretch>
            <a:fillRect/>
          </a:stretch>
        </p:blipFill>
        <p:spPr>
          <a:xfrm>
            <a:off x="1752600" y="1763234"/>
            <a:ext cx="5314248" cy="4800837"/>
          </a:xfrm>
          <a:prstGeom prst="rect">
            <a:avLst/>
          </a:prstGeom>
        </p:spPr>
      </p:pic>
    </p:spTree>
    <p:extLst>
      <p:ext uri="{BB962C8B-B14F-4D97-AF65-F5344CB8AC3E}">
        <p14:creationId xmlns:p14="http://schemas.microsoft.com/office/powerpoint/2010/main" val="247183906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1DC69-1286-44B7-9EC3-314335564E22}"/>
              </a:ext>
            </a:extLst>
          </p:cNvPr>
          <p:cNvSpPr>
            <a:spLocks noGrp="1"/>
          </p:cNvSpPr>
          <p:nvPr>
            <p:ph type="title"/>
          </p:nvPr>
        </p:nvSpPr>
        <p:spPr/>
        <p:txBody>
          <a:bodyPr/>
          <a:lstStyle/>
          <a:p>
            <a:r>
              <a:rPr lang="en-US" sz="3600" b="1" dirty="0"/>
              <a:t>Complicated dynamics can emerge: </a:t>
            </a:r>
            <a:br>
              <a:rPr lang="en-US" sz="3600" b="1" dirty="0"/>
            </a:br>
            <a:r>
              <a:rPr lang="en-US" sz="3600" b="1" dirty="0"/>
              <a:t>They also depend on initial conditions</a:t>
            </a:r>
            <a:endParaRPr lang="en-US" sz="3600" dirty="0"/>
          </a:p>
        </p:txBody>
      </p:sp>
      <p:pic>
        <p:nvPicPr>
          <p:cNvPr id="6" name="Picture 5">
            <a:extLst>
              <a:ext uri="{FF2B5EF4-FFF2-40B4-BE49-F238E27FC236}">
                <a16:creationId xmlns:a16="http://schemas.microsoft.com/office/drawing/2014/main" id="{A63D9588-ED15-4ABD-88CE-E695E9E387AF}"/>
              </a:ext>
            </a:extLst>
          </p:cNvPr>
          <p:cNvPicPr>
            <a:picLocks noChangeAspect="1"/>
          </p:cNvPicPr>
          <p:nvPr/>
        </p:nvPicPr>
        <p:blipFill>
          <a:blip r:embed="rId2"/>
          <a:stretch>
            <a:fillRect/>
          </a:stretch>
        </p:blipFill>
        <p:spPr>
          <a:xfrm>
            <a:off x="1143000" y="1392560"/>
            <a:ext cx="6705600" cy="5366870"/>
          </a:xfrm>
          <a:prstGeom prst="rect">
            <a:avLst/>
          </a:prstGeom>
        </p:spPr>
      </p:pic>
    </p:spTree>
    <p:extLst>
      <p:ext uri="{BB962C8B-B14F-4D97-AF65-F5344CB8AC3E}">
        <p14:creationId xmlns:p14="http://schemas.microsoft.com/office/powerpoint/2010/main" val="161912186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2E70E8-F50E-4451-BFB6-ED0727CB77A0}"/>
              </a:ext>
            </a:extLst>
          </p:cNvPr>
          <p:cNvSpPr>
            <a:spLocks noGrp="1"/>
          </p:cNvSpPr>
          <p:nvPr>
            <p:ph type="title"/>
          </p:nvPr>
        </p:nvSpPr>
        <p:spPr/>
        <p:txBody>
          <a:bodyPr/>
          <a:lstStyle/>
          <a:p>
            <a:r>
              <a:rPr lang="en-US" sz="3200" b="1" dirty="0"/>
              <a:t>Bifurcation Diagrams Can Show How the Periodicity (or Chaotic Nature) of the System Depends on Parameters (Beta1) </a:t>
            </a:r>
          </a:p>
        </p:txBody>
      </p:sp>
      <p:pic>
        <p:nvPicPr>
          <p:cNvPr id="4" name="Picture 3">
            <a:extLst>
              <a:ext uri="{FF2B5EF4-FFF2-40B4-BE49-F238E27FC236}">
                <a16:creationId xmlns:a16="http://schemas.microsoft.com/office/drawing/2014/main" id="{8B852E3A-6A5E-441A-B6A6-3B0C0389D67D}"/>
              </a:ext>
            </a:extLst>
          </p:cNvPr>
          <p:cNvPicPr>
            <a:picLocks noChangeAspect="1"/>
          </p:cNvPicPr>
          <p:nvPr/>
        </p:nvPicPr>
        <p:blipFill>
          <a:blip r:embed="rId2"/>
          <a:stretch>
            <a:fillRect/>
          </a:stretch>
        </p:blipFill>
        <p:spPr>
          <a:xfrm>
            <a:off x="1524000" y="1563687"/>
            <a:ext cx="6315075" cy="5019675"/>
          </a:xfrm>
          <a:prstGeom prst="rect">
            <a:avLst/>
          </a:prstGeom>
        </p:spPr>
      </p:pic>
    </p:spTree>
    <p:extLst>
      <p:ext uri="{BB962C8B-B14F-4D97-AF65-F5344CB8AC3E}">
        <p14:creationId xmlns:p14="http://schemas.microsoft.com/office/powerpoint/2010/main" val="31228599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C43AD-C5D0-4D0A-A9E5-9A2B4BA20EC1}"/>
              </a:ext>
            </a:extLst>
          </p:cNvPr>
          <p:cNvSpPr>
            <a:spLocks noGrp="1"/>
          </p:cNvSpPr>
          <p:nvPr>
            <p:ph type="title"/>
          </p:nvPr>
        </p:nvSpPr>
        <p:spPr/>
        <p:txBody>
          <a:bodyPr/>
          <a:lstStyle/>
          <a:p>
            <a:r>
              <a:rPr lang="en-US" b="1" dirty="0"/>
              <a:t>People were aware of these phenomena a long time ago</a:t>
            </a:r>
            <a:endParaRPr lang="en-US" dirty="0"/>
          </a:p>
        </p:txBody>
      </p:sp>
      <p:pic>
        <p:nvPicPr>
          <p:cNvPr id="3" name="Picture 2">
            <a:extLst>
              <a:ext uri="{FF2B5EF4-FFF2-40B4-BE49-F238E27FC236}">
                <a16:creationId xmlns:a16="http://schemas.microsoft.com/office/drawing/2014/main" id="{C30D4D93-EDA2-4C81-AAA6-BB58AFF3229B}"/>
              </a:ext>
            </a:extLst>
          </p:cNvPr>
          <p:cNvPicPr>
            <a:picLocks noChangeAspect="1"/>
          </p:cNvPicPr>
          <p:nvPr/>
        </p:nvPicPr>
        <p:blipFill>
          <a:blip r:embed="rId2"/>
          <a:stretch>
            <a:fillRect/>
          </a:stretch>
        </p:blipFill>
        <p:spPr>
          <a:xfrm>
            <a:off x="0" y="1508919"/>
            <a:ext cx="9144000" cy="1994845"/>
          </a:xfrm>
          <a:prstGeom prst="rect">
            <a:avLst/>
          </a:prstGeom>
        </p:spPr>
      </p:pic>
      <p:sp>
        <p:nvSpPr>
          <p:cNvPr id="8" name="TextBox 7">
            <a:extLst>
              <a:ext uri="{FF2B5EF4-FFF2-40B4-BE49-F238E27FC236}">
                <a16:creationId xmlns:a16="http://schemas.microsoft.com/office/drawing/2014/main" id="{35E7D11A-34B7-4A63-B016-EC89BFED79D7}"/>
              </a:ext>
            </a:extLst>
          </p:cNvPr>
          <p:cNvSpPr txBox="1"/>
          <p:nvPr/>
        </p:nvSpPr>
        <p:spPr>
          <a:xfrm>
            <a:off x="304800" y="3595045"/>
            <a:ext cx="8534400" cy="2677656"/>
          </a:xfrm>
          <a:prstGeom prst="rect">
            <a:avLst/>
          </a:prstGeom>
          <a:noFill/>
        </p:spPr>
        <p:txBody>
          <a:bodyPr wrap="square" rtlCol="0">
            <a:spAutoFit/>
          </a:bodyPr>
          <a:lstStyle/>
          <a:p>
            <a:r>
              <a:rPr lang="en-US" sz="2400" b="1" dirty="0">
                <a:latin typeface="+mj-lt"/>
              </a:rPr>
              <a:t>Misha ~450 BCE</a:t>
            </a:r>
          </a:p>
          <a:p>
            <a:r>
              <a:rPr lang="en-US" sz="2400" b="1" dirty="0">
                <a:latin typeface="+mj-lt"/>
              </a:rPr>
              <a:t>3 deathly plague years during the 8-year (</a:t>
            </a:r>
            <a:r>
              <a:rPr lang="en-US" sz="2400" b="1" dirty="0" err="1">
                <a:latin typeface="+mj-lt"/>
              </a:rPr>
              <a:t>shmitta</a:t>
            </a:r>
            <a:r>
              <a:rPr lang="en-US" sz="2400" b="1" dirty="0">
                <a:latin typeface="+mj-lt"/>
              </a:rPr>
              <a:t>) cycle: </a:t>
            </a:r>
          </a:p>
          <a:p>
            <a:r>
              <a:rPr lang="en-US" sz="2400" b="1" dirty="0">
                <a:latin typeface="+mj-lt"/>
              </a:rPr>
              <a:t>What is the periodicity?</a:t>
            </a:r>
          </a:p>
          <a:p>
            <a:r>
              <a:rPr lang="en-US" sz="2400" b="1" dirty="0">
                <a:latin typeface="+mj-lt"/>
              </a:rPr>
              <a:t>Annual plagues that occur at a specific time of year (Sukkot) right after people would congregate as a pilgrims, coming from many places and live in little outdoor booths for a week in Jerusalem</a:t>
            </a:r>
          </a:p>
          <a:p>
            <a:r>
              <a:rPr lang="en-US" sz="2400" b="1" dirty="0">
                <a:latin typeface="+mj-lt"/>
              </a:rPr>
              <a:t>Can we expect certain years to be particularly bad plagues? Why?</a:t>
            </a:r>
          </a:p>
        </p:txBody>
      </p:sp>
    </p:spTree>
    <p:extLst>
      <p:ext uri="{BB962C8B-B14F-4D97-AF65-F5344CB8AC3E}">
        <p14:creationId xmlns:p14="http://schemas.microsoft.com/office/powerpoint/2010/main" val="3359712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D70B877-164E-4301-A87E-12F911528DB6}"/>
              </a:ext>
            </a:extLst>
          </p:cNvPr>
          <p:cNvSpPr>
            <a:spLocks noGrp="1"/>
          </p:cNvSpPr>
          <p:nvPr>
            <p:ph type="title"/>
          </p:nvPr>
        </p:nvSpPr>
        <p:spPr/>
        <p:txBody>
          <a:bodyPr/>
          <a:lstStyle/>
          <a:p>
            <a:r>
              <a:rPr lang="en-US" dirty="0"/>
              <a:t>RISK GROUPS</a:t>
            </a:r>
          </a:p>
        </p:txBody>
      </p:sp>
      <p:sp>
        <p:nvSpPr>
          <p:cNvPr id="6" name="Text Placeholder 5">
            <a:extLst>
              <a:ext uri="{FF2B5EF4-FFF2-40B4-BE49-F238E27FC236}">
                <a16:creationId xmlns:a16="http://schemas.microsoft.com/office/drawing/2014/main" id="{BE3A0AC0-8F42-4633-9417-5310069F795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33468121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7" name="Title 1"/>
          <p:cNvSpPr>
            <a:spLocks noGrp="1"/>
          </p:cNvSpPr>
          <p:nvPr>
            <p:ph type="title"/>
          </p:nvPr>
        </p:nvSpPr>
        <p:spPr/>
        <p:txBody>
          <a:bodyPr/>
          <a:lstStyle/>
          <a:p>
            <a:pPr eaLnBrk="1" hangingPunct="1"/>
            <a:r>
              <a:rPr lang="en-US" altLang="en-US" b="1" dirty="0">
                <a:ea typeface="ＭＳ Ｐゴシック" pitchFamily="34" charset="-128"/>
              </a:rPr>
              <a:t>Important Announcements</a:t>
            </a:r>
          </a:p>
        </p:txBody>
      </p:sp>
      <p:sp>
        <p:nvSpPr>
          <p:cNvPr id="70658" name="Content Placeholder 5"/>
          <p:cNvSpPr>
            <a:spLocks noGrp="1"/>
          </p:cNvSpPr>
          <p:nvPr>
            <p:ph idx="1"/>
          </p:nvPr>
        </p:nvSpPr>
        <p:spPr>
          <a:xfrm>
            <a:off x="457200" y="1371600"/>
            <a:ext cx="8382000" cy="4525963"/>
          </a:xfrm>
        </p:spPr>
        <p:txBody>
          <a:bodyPr/>
          <a:lstStyle/>
          <a:p>
            <a:pPr eaLnBrk="1" hangingPunct="1"/>
            <a:endParaRPr lang="en-US" altLang="en-US" sz="2800" dirty="0">
              <a:ea typeface="ＭＳ Ｐゴシック" pitchFamily="34" charset="-128"/>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BC11F1B-7BB6-4525-8CF3-F9C0913D97F7}"/>
              </a:ext>
            </a:extLst>
          </p:cNvPr>
          <p:cNvPicPr>
            <a:picLocks noChangeAspect="1"/>
          </p:cNvPicPr>
          <p:nvPr/>
        </p:nvPicPr>
        <p:blipFill rotWithShape="1">
          <a:blip r:embed="rId2"/>
          <a:srcRect t="24390"/>
          <a:stretch/>
        </p:blipFill>
        <p:spPr>
          <a:xfrm>
            <a:off x="228600" y="1540436"/>
            <a:ext cx="6324600" cy="4917244"/>
          </a:xfrm>
          <a:prstGeom prst="rect">
            <a:avLst/>
          </a:prstGeom>
        </p:spPr>
      </p:pic>
      <p:sp>
        <p:nvSpPr>
          <p:cNvPr id="3" name="Title 2">
            <a:extLst>
              <a:ext uri="{FF2B5EF4-FFF2-40B4-BE49-F238E27FC236}">
                <a16:creationId xmlns:a16="http://schemas.microsoft.com/office/drawing/2014/main" id="{98558388-133E-499E-A8AD-233D784076D5}"/>
              </a:ext>
            </a:extLst>
          </p:cNvPr>
          <p:cNvSpPr>
            <a:spLocks noGrp="1"/>
          </p:cNvSpPr>
          <p:nvPr>
            <p:ph type="title"/>
          </p:nvPr>
        </p:nvSpPr>
        <p:spPr/>
        <p:txBody>
          <a:bodyPr/>
          <a:lstStyle/>
          <a:p>
            <a:r>
              <a:rPr lang="en-US" sz="4000" b="1" dirty="0"/>
              <a:t>New HIV Diagnoses in the US and Dependent Areas by Age, 2018</a:t>
            </a:r>
          </a:p>
        </p:txBody>
      </p:sp>
      <p:sp>
        <p:nvSpPr>
          <p:cNvPr id="6" name="TextBox 5">
            <a:extLst>
              <a:ext uri="{FF2B5EF4-FFF2-40B4-BE49-F238E27FC236}">
                <a16:creationId xmlns:a16="http://schemas.microsoft.com/office/drawing/2014/main" id="{894D8DE4-63D9-4E30-A189-189B146C94BC}"/>
              </a:ext>
            </a:extLst>
          </p:cNvPr>
          <p:cNvSpPr txBox="1"/>
          <p:nvPr/>
        </p:nvSpPr>
        <p:spPr>
          <a:xfrm>
            <a:off x="1" y="6441978"/>
            <a:ext cx="9144000" cy="461665"/>
          </a:xfrm>
          <a:prstGeom prst="rect">
            <a:avLst/>
          </a:prstGeom>
          <a:noFill/>
        </p:spPr>
        <p:txBody>
          <a:bodyPr wrap="square" rtlCol="0">
            <a:spAutoFit/>
          </a:bodyPr>
          <a:lstStyle/>
          <a:p>
            <a:r>
              <a:rPr lang="en-US" sz="1200" dirty="0">
                <a:latin typeface="+mj-lt"/>
              </a:rPr>
              <a:t>https://www.cdc.gov/hiv/statistics/overview/ataglance.html; https://www.census.gov/newsroom/blogs/random-samplings/2016/06/americas-age-profile-told-through-population-pyramids.html</a:t>
            </a:r>
          </a:p>
        </p:txBody>
      </p:sp>
      <p:pic>
        <p:nvPicPr>
          <p:cNvPr id="4" name="Picture 3">
            <a:extLst>
              <a:ext uri="{FF2B5EF4-FFF2-40B4-BE49-F238E27FC236}">
                <a16:creationId xmlns:a16="http://schemas.microsoft.com/office/drawing/2014/main" id="{AD8208C9-4D59-4A04-8EA6-34D5D8E6BB01}"/>
              </a:ext>
            </a:extLst>
          </p:cNvPr>
          <p:cNvPicPr>
            <a:picLocks noChangeAspect="1"/>
          </p:cNvPicPr>
          <p:nvPr/>
        </p:nvPicPr>
        <p:blipFill>
          <a:blip r:embed="rId3"/>
          <a:stretch>
            <a:fillRect/>
          </a:stretch>
        </p:blipFill>
        <p:spPr>
          <a:xfrm>
            <a:off x="4429919" y="1540436"/>
            <a:ext cx="4485481" cy="3260164"/>
          </a:xfrm>
          <a:prstGeom prst="rect">
            <a:avLst/>
          </a:prstGeom>
        </p:spPr>
      </p:pic>
      <p:sp>
        <p:nvSpPr>
          <p:cNvPr id="7" name="Rectangle 6">
            <a:extLst>
              <a:ext uri="{FF2B5EF4-FFF2-40B4-BE49-F238E27FC236}">
                <a16:creationId xmlns:a16="http://schemas.microsoft.com/office/drawing/2014/main" id="{A85886E9-46F5-4766-ABC3-961B683A0082}"/>
              </a:ext>
            </a:extLst>
          </p:cNvPr>
          <p:cNvSpPr/>
          <p:nvPr/>
        </p:nvSpPr>
        <p:spPr>
          <a:xfrm>
            <a:off x="4572000" y="1828800"/>
            <a:ext cx="4267200" cy="76200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77078E4E-7CB7-401E-A947-9C963A6FF522}"/>
              </a:ext>
            </a:extLst>
          </p:cNvPr>
          <p:cNvSpPr/>
          <p:nvPr/>
        </p:nvSpPr>
        <p:spPr>
          <a:xfrm>
            <a:off x="4572000" y="3429000"/>
            <a:ext cx="4267200" cy="30480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5DE7D1D1-D287-4CA2-BEC3-9A8F5B4C75BA}"/>
              </a:ext>
            </a:extLst>
          </p:cNvPr>
          <p:cNvSpPr/>
          <p:nvPr/>
        </p:nvSpPr>
        <p:spPr>
          <a:xfrm>
            <a:off x="5553919" y="5375178"/>
            <a:ext cx="923081" cy="1001837"/>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0F5355C-0BF0-4D05-ABCA-37516E60CC8A}"/>
              </a:ext>
            </a:extLst>
          </p:cNvPr>
          <p:cNvSpPr/>
          <p:nvPr/>
        </p:nvSpPr>
        <p:spPr>
          <a:xfrm>
            <a:off x="1828800" y="1676401"/>
            <a:ext cx="923081" cy="4733096"/>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82808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animBg="1"/>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B4E6357-C16E-406F-BB8E-20D81C2CF306}"/>
              </a:ext>
            </a:extLst>
          </p:cNvPr>
          <p:cNvPicPr>
            <a:picLocks noChangeAspect="1"/>
          </p:cNvPicPr>
          <p:nvPr/>
        </p:nvPicPr>
        <p:blipFill>
          <a:blip r:embed="rId2"/>
          <a:stretch>
            <a:fillRect/>
          </a:stretch>
        </p:blipFill>
        <p:spPr>
          <a:xfrm>
            <a:off x="1205004" y="1739099"/>
            <a:ext cx="6733991" cy="4866458"/>
          </a:xfrm>
          <a:prstGeom prst="rect">
            <a:avLst/>
          </a:prstGeom>
        </p:spPr>
      </p:pic>
      <p:sp>
        <p:nvSpPr>
          <p:cNvPr id="6" name="TextBox 5">
            <a:extLst>
              <a:ext uri="{FF2B5EF4-FFF2-40B4-BE49-F238E27FC236}">
                <a16:creationId xmlns:a16="http://schemas.microsoft.com/office/drawing/2014/main" id="{1B7878D5-F14A-477E-B22C-4B4A8F0CB855}"/>
              </a:ext>
            </a:extLst>
          </p:cNvPr>
          <p:cNvSpPr txBox="1"/>
          <p:nvPr/>
        </p:nvSpPr>
        <p:spPr>
          <a:xfrm>
            <a:off x="965" y="6580479"/>
            <a:ext cx="4411721" cy="276999"/>
          </a:xfrm>
          <a:prstGeom prst="rect">
            <a:avLst/>
          </a:prstGeom>
          <a:noFill/>
        </p:spPr>
        <p:txBody>
          <a:bodyPr wrap="none" rtlCol="0">
            <a:spAutoFit/>
          </a:bodyPr>
          <a:lstStyle/>
          <a:p>
            <a:r>
              <a:rPr lang="en-US" sz="1200" dirty="0">
                <a:latin typeface="+mj-lt"/>
              </a:rPr>
              <a:t>https://www.hiv.gov/hiv-basics/overview/data-and-trends/statistics</a:t>
            </a:r>
          </a:p>
        </p:txBody>
      </p:sp>
      <p:sp>
        <p:nvSpPr>
          <p:cNvPr id="7" name="Title 6">
            <a:extLst>
              <a:ext uri="{FF2B5EF4-FFF2-40B4-BE49-F238E27FC236}">
                <a16:creationId xmlns:a16="http://schemas.microsoft.com/office/drawing/2014/main" id="{C9E7BFC6-6793-4B07-BC00-10C3F0A1DE70}"/>
              </a:ext>
            </a:extLst>
          </p:cNvPr>
          <p:cNvSpPr>
            <a:spLocks noGrp="1"/>
          </p:cNvSpPr>
          <p:nvPr>
            <p:ph type="title"/>
          </p:nvPr>
        </p:nvSpPr>
        <p:spPr/>
        <p:txBody>
          <a:bodyPr/>
          <a:lstStyle/>
          <a:p>
            <a:r>
              <a:rPr lang="en-US" sz="3600" b="1" dirty="0"/>
              <a:t>New HIV Infections by Race and Transmission Group, U.S. 2010 vs. 2016</a:t>
            </a:r>
          </a:p>
        </p:txBody>
      </p:sp>
      <p:sp>
        <p:nvSpPr>
          <p:cNvPr id="8" name="TextBox 7">
            <a:extLst>
              <a:ext uri="{FF2B5EF4-FFF2-40B4-BE49-F238E27FC236}">
                <a16:creationId xmlns:a16="http://schemas.microsoft.com/office/drawing/2014/main" id="{CC05CE0D-7FBF-4613-8EB5-CC39CE99C8D3}"/>
              </a:ext>
            </a:extLst>
          </p:cNvPr>
          <p:cNvSpPr txBox="1"/>
          <p:nvPr/>
        </p:nvSpPr>
        <p:spPr>
          <a:xfrm>
            <a:off x="5029201" y="1981200"/>
            <a:ext cx="3581400" cy="707886"/>
          </a:xfrm>
          <a:prstGeom prst="rect">
            <a:avLst/>
          </a:prstGeom>
          <a:noFill/>
        </p:spPr>
        <p:txBody>
          <a:bodyPr wrap="square" rtlCol="0">
            <a:spAutoFit/>
          </a:bodyPr>
          <a:lstStyle/>
          <a:p>
            <a:r>
              <a:rPr lang="en-US" sz="2000" b="1" dirty="0">
                <a:latin typeface="+mn-lt"/>
              </a:rPr>
              <a:t>How do we identify high risk groups?</a:t>
            </a:r>
          </a:p>
        </p:txBody>
      </p:sp>
      <p:sp>
        <p:nvSpPr>
          <p:cNvPr id="10" name="Rectangle 9">
            <a:extLst>
              <a:ext uri="{FF2B5EF4-FFF2-40B4-BE49-F238E27FC236}">
                <a16:creationId xmlns:a16="http://schemas.microsoft.com/office/drawing/2014/main" id="{0EA0AE3A-2C49-4A32-80FA-BBC406F29E22}"/>
              </a:ext>
            </a:extLst>
          </p:cNvPr>
          <p:cNvSpPr/>
          <p:nvPr/>
        </p:nvSpPr>
        <p:spPr>
          <a:xfrm>
            <a:off x="6358360" y="5105400"/>
            <a:ext cx="846881" cy="1151696"/>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5668AC46-7680-4032-AACF-0A64B338C504}"/>
              </a:ext>
            </a:extLst>
          </p:cNvPr>
          <p:cNvSpPr/>
          <p:nvPr/>
        </p:nvSpPr>
        <p:spPr>
          <a:xfrm>
            <a:off x="3962400" y="3657600"/>
            <a:ext cx="846881" cy="2599496"/>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59628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60B85-92FE-4561-804D-7188883665A3}"/>
              </a:ext>
            </a:extLst>
          </p:cNvPr>
          <p:cNvSpPr>
            <a:spLocks noGrp="1"/>
          </p:cNvSpPr>
          <p:nvPr>
            <p:ph type="title"/>
          </p:nvPr>
        </p:nvSpPr>
        <p:spPr/>
        <p:txBody>
          <a:bodyPr/>
          <a:lstStyle/>
          <a:p>
            <a:r>
              <a:rPr lang="en-US" sz="4000" b="1" dirty="0"/>
              <a:t>Remember: Unstratified SIS Models</a:t>
            </a:r>
          </a:p>
        </p:txBody>
      </p:sp>
      <p:sp>
        <p:nvSpPr>
          <p:cNvPr id="4" name="Rectangle 3">
            <a:extLst>
              <a:ext uri="{FF2B5EF4-FFF2-40B4-BE49-F238E27FC236}">
                <a16:creationId xmlns:a16="http://schemas.microsoft.com/office/drawing/2014/main" id="{33DCF929-00A7-48C1-8F1E-B41FBB384D95}"/>
              </a:ext>
            </a:extLst>
          </p:cNvPr>
          <p:cNvSpPr/>
          <p:nvPr/>
        </p:nvSpPr>
        <p:spPr>
          <a:xfrm>
            <a:off x="2645375" y="2057400"/>
            <a:ext cx="1066785"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t>S</a:t>
            </a:r>
            <a:endParaRPr lang="en-US" b="1" dirty="0"/>
          </a:p>
        </p:txBody>
      </p:sp>
      <p:sp>
        <p:nvSpPr>
          <p:cNvPr id="9" name="Rectangle 8">
            <a:extLst>
              <a:ext uri="{FF2B5EF4-FFF2-40B4-BE49-F238E27FC236}">
                <a16:creationId xmlns:a16="http://schemas.microsoft.com/office/drawing/2014/main" id="{DD077B70-2146-4DE0-B455-389CF3B285B0}"/>
              </a:ext>
            </a:extLst>
          </p:cNvPr>
          <p:cNvSpPr/>
          <p:nvPr/>
        </p:nvSpPr>
        <p:spPr>
          <a:xfrm>
            <a:off x="5105400" y="2056566"/>
            <a:ext cx="1066785" cy="990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6000" b="1" dirty="0"/>
              <a:t>I</a:t>
            </a:r>
            <a:endParaRPr lang="en-US" b="1" dirty="0"/>
          </a:p>
        </p:txBody>
      </p:sp>
      <p:cxnSp>
        <p:nvCxnSpPr>
          <p:cNvPr id="15" name="Straight Arrow Connector 14">
            <a:extLst>
              <a:ext uri="{FF2B5EF4-FFF2-40B4-BE49-F238E27FC236}">
                <a16:creationId xmlns:a16="http://schemas.microsoft.com/office/drawing/2014/main" id="{7A5BB2C7-7BD1-43C6-91AF-609359AA84DA}"/>
              </a:ext>
            </a:extLst>
          </p:cNvPr>
          <p:cNvCxnSpPr>
            <a:cxnSpLocks/>
            <a:stCxn id="4" idx="3"/>
            <a:endCxn id="9" idx="1"/>
          </p:cNvCxnSpPr>
          <p:nvPr/>
        </p:nvCxnSpPr>
        <p:spPr>
          <a:xfrm flipV="1">
            <a:off x="3712160" y="2551866"/>
            <a:ext cx="1393240" cy="83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E2E22C91-653D-418C-B3DE-5088E0773BB4}"/>
              </a:ext>
            </a:extLst>
          </p:cNvPr>
          <p:cNvSpPr/>
          <p:nvPr/>
        </p:nvSpPr>
        <p:spPr>
          <a:xfrm>
            <a:off x="4191000" y="2071806"/>
            <a:ext cx="506870" cy="523220"/>
          </a:xfrm>
          <a:prstGeom prst="rect">
            <a:avLst/>
          </a:prstGeom>
        </p:spPr>
        <p:txBody>
          <a:bodyPr wrap="none">
            <a:spAutoFit/>
          </a:bodyPr>
          <a:lstStyle/>
          <a:p>
            <a:r>
              <a:rPr lang="en-US" sz="2800" b="1" i="1" dirty="0"/>
              <a:t>βI</a:t>
            </a:r>
            <a:endParaRPr lang="en-US" dirty="0"/>
          </a:p>
        </p:txBody>
      </p:sp>
      <p:sp>
        <p:nvSpPr>
          <p:cNvPr id="18" name="Rectangle 17">
            <a:extLst>
              <a:ext uri="{FF2B5EF4-FFF2-40B4-BE49-F238E27FC236}">
                <a16:creationId xmlns:a16="http://schemas.microsoft.com/office/drawing/2014/main" id="{84530421-BCA8-4E89-B5D9-E600E5C4ED12}"/>
              </a:ext>
            </a:extLst>
          </p:cNvPr>
          <p:cNvSpPr/>
          <p:nvPr/>
        </p:nvSpPr>
        <p:spPr>
          <a:xfrm>
            <a:off x="4251914" y="2728016"/>
            <a:ext cx="385042" cy="523220"/>
          </a:xfrm>
          <a:prstGeom prst="rect">
            <a:avLst/>
          </a:prstGeom>
        </p:spPr>
        <p:txBody>
          <a:bodyPr wrap="none">
            <a:spAutoFit/>
          </a:bodyPr>
          <a:lstStyle/>
          <a:p>
            <a:r>
              <a:rPr lang="el-GR" sz="2800" b="1" i="1" dirty="0"/>
              <a:t>γ</a:t>
            </a:r>
            <a:endParaRPr lang="en-US" dirty="0"/>
          </a:p>
        </p:txBody>
      </p:sp>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64E9B68B-83A1-44C5-BEBE-366F3F37183F}"/>
                  </a:ext>
                </a:extLst>
              </p:cNvPr>
              <p:cNvSpPr txBox="1"/>
              <p:nvPr/>
            </p:nvSpPr>
            <p:spPr>
              <a:xfrm>
                <a:off x="156397" y="3837224"/>
                <a:ext cx="3958403" cy="9103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sz="2800" i="1" smtClean="0">
                              <a:latin typeface="Cambria Math" panose="02040503050406030204" pitchFamily="18" charset="0"/>
                            </a:rPr>
                          </m:ctrlPr>
                        </m:fPr>
                        <m:num>
                          <m:r>
                            <a:rPr lang="en-US" sz="2800" b="0" i="1" smtClean="0">
                              <a:latin typeface="Cambria Math" panose="02040503050406030204" pitchFamily="18" charset="0"/>
                            </a:rPr>
                            <m:t>𝑑𝑆</m:t>
                          </m:r>
                        </m:num>
                        <m:den>
                          <m:r>
                            <a:rPr lang="en-US" sz="2800" b="0" i="1" smtClean="0">
                              <a:latin typeface="Cambria Math" panose="02040503050406030204" pitchFamily="18" charset="0"/>
                            </a:rPr>
                            <m:t>𝑑𝑡</m:t>
                          </m:r>
                        </m:den>
                      </m:f>
                      <m:r>
                        <a:rPr lang="en-US" sz="2800" b="0" i="1" smtClean="0">
                          <a:latin typeface="Cambria Math" panose="02040503050406030204" pitchFamily="18" charset="0"/>
                        </a:rPr>
                        <m:t>=</m:t>
                      </m:r>
                      <m:r>
                        <m:rPr>
                          <m:sty m:val="p"/>
                        </m:rPr>
                        <a:rPr lang="el-GR" sz="2800" i="1">
                          <a:latin typeface="Cambria Math" panose="02040503050406030204" pitchFamily="18" charset="0"/>
                        </a:rPr>
                        <m:t>γ</m:t>
                      </m:r>
                      <m:r>
                        <a:rPr lang="en-US" sz="2800" b="0" i="1" smtClean="0">
                          <a:latin typeface="Cambria Math" panose="02040503050406030204" pitchFamily="18" charset="0"/>
                        </a:rPr>
                        <m:t>𝐼</m:t>
                      </m:r>
                      <m:r>
                        <a:rPr lang="en-US" sz="2800" b="0" i="1" smtClean="0">
                          <a:latin typeface="Cambria Math" panose="02040503050406030204" pitchFamily="18" charset="0"/>
                        </a:rPr>
                        <m:t>−</m:t>
                      </m:r>
                      <m:r>
                        <m:rPr>
                          <m:sty m:val="p"/>
                        </m:rPr>
                        <a:rPr lang="el-GR" sz="2800" i="1">
                          <a:latin typeface="Cambria Math" panose="02040503050406030204" pitchFamily="18" charset="0"/>
                        </a:rPr>
                        <m:t>β</m:t>
                      </m:r>
                      <m:r>
                        <a:rPr lang="en-US" sz="2800" i="1">
                          <a:latin typeface="Cambria Math" panose="02040503050406030204" pitchFamily="18" charset="0"/>
                        </a:rPr>
                        <m:t>𝑆𝐼</m:t>
                      </m:r>
                    </m:oMath>
                  </m:oMathPara>
                </a14:m>
                <a:endParaRPr lang="en-US" sz="2800" dirty="0">
                  <a:latin typeface="+mn-lt"/>
                </a:endParaRPr>
              </a:p>
            </p:txBody>
          </p:sp>
        </mc:Choice>
        <mc:Fallback xmlns="">
          <p:sp>
            <p:nvSpPr>
              <p:cNvPr id="19" name="TextBox 18">
                <a:extLst>
                  <a:ext uri="{FF2B5EF4-FFF2-40B4-BE49-F238E27FC236}">
                    <a16:creationId xmlns:a16="http://schemas.microsoft.com/office/drawing/2014/main" id="{64E9B68B-83A1-44C5-BEBE-366F3F37183F}"/>
                  </a:ext>
                </a:extLst>
              </p:cNvPr>
              <p:cNvSpPr txBox="1">
                <a:spLocks noRot="1" noChangeAspect="1" noMove="1" noResize="1" noEditPoints="1" noAdjustHandles="1" noChangeArrowheads="1" noChangeShapeType="1" noTextEdit="1"/>
              </p:cNvSpPr>
              <p:nvPr/>
            </p:nvSpPr>
            <p:spPr>
              <a:xfrm>
                <a:off x="156397" y="3837224"/>
                <a:ext cx="3958403" cy="910377"/>
              </a:xfrm>
              <a:prstGeom prst="rect">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1E129CC2-19B2-4A64-BE8D-5DA05B05CAEF}"/>
                  </a:ext>
                </a:extLst>
              </p:cNvPr>
              <p:cNvSpPr txBox="1"/>
              <p:nvPr/>
            </p:nvSpPr>
            <p:spPr>
              <a:xfrm>
                <a:off x="232597" y="4847117"/>
                <a:ext cx="3958403" cy="9103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f>
                        <m:fPr>
                          <m:ctrlPr>
                            <a:rPr lang="en-US" sz="2800" i="1" smtClean="0">
                              <a:latin typeface="Cambria Math" panose="02040503050406030204" pitchFamily="18" charset="0"/>
                            </a:rPr>
                          </m:ctrlPr>
                        </m:fPr>
                        <m:num>
                          <m:r>
                            <a:rPr lang="en-US" sz="2800" b="0" i="1" smtClean="0">
                              <a:latin typeface="Cambria Math" panose="02040503050406030204" pitchFamily="18" charset="0"/>
                            </a:rPr>
                            <m:t>𝑑𝐼</m:t>
                          </m:r>
                        </m:num>
                        <m:den>
                          <m:r>
                            <a:rPr lang="en-US" sz="2800" b="0" i="1" smtClean="0">
                              <a:latin typeface="Cambria Math" panose="02040503050406030204" pitchFamily="18" charset="0"/>
                            </a:rPr>
                            <m:t>𝑑𝑡</m:t>
                          </m:r>
                        </m:den>
                      </m:f>
                      <m:r>
                        <a:rPr lang="en-US" sz="2800" b="0" i="1" smtClean="0">
                          <a:latin typeface="Cambria Math" panose="02040503050406030204" pitchFamily="18" charset="0"/>
                        </a:rPr>
                        <m:t>=</m:t>
                      </m:r>
                      <m:r>
                        <m:rPr>
                          <m:sty m:val="p"/>
                        </m:rPr>
                        <a:rPr lang="el-GR" sz="2800" i="1">
                          <a:latin typeface="Cambria Math" panose="02040503050406030204" pitchFamily="18" charset="0"/>
                        </a:rPr>
                        <m:t>β</m:t>
                      </m:r>
                      <m:r>
                        <a:rPr lang="en-US" sz="2800" i="1">
                          <a:latin typeface="Cambria Math" panose="02040503050406030204" pitchFamily="18" charset="0"/>
                        </a:rPr>
                        <m:t>𝑆𝐼</m:t>
                      </m:r>
                      <m:r>
                        <a:rPr lang="en-US" sz="2800" b="0" i="1" smtClean="0">
                          <a:latin typeface="Cambria Math" panose="02040503050406030204" pitchFamily="18" charset="0"/>
                        </a:rPr>
                        <m:t>−</m:t>
                      </m:r>
                      <m:r>
                        <m:rPr>
                          <m:sty m:val="p"/>
                        </m:rPr>
                        <a:rPr lang="el-GR" sz="2800" i="1">
                          <a:latin typeface="Cambria Math" panose="02040503050406030204" pitchFamily="18" charset="0"/>
                        </a:rPr>
                        <m:t>γ</m:t>
                      </m:r>
                      <m:r>
                        <a:rPr lang="en-US" sz="2800" b="0" i="1" smtClean="0">
                          <a:latin typeface="Cambria Math" panose="02040503050406030204" pitchFamily="18" charset="0"/>
                        </a:rPr>
                        <m:t>𝐼</m:t>
                      </m:r>
                    </m:oMath>
                  </m:oMathPara>
                </a14:m>
                <a:endParaRPr lang="en-US" sz="2800" dirty="0">
                  <a:latin typeface="+mn-lt"/>
                </a:endParaRPr>
              </a:p>
            </p:txBody>
          </p:sp>
        </mc:Choice>
        <mc:Fallback xmlns="">
          <p:sp>
            <p:nvSpPr>
              <p:cNvPr id="20" name="TextBox 19">
                <a:extLst>
                  <a:ext uri="{FF2B5EF4-FFF2-40B4-BE49-F238E27FC236}">
                    <a16:creationId xmlns:a16="http://schemas.microsoft.com/office/drawing/2014/main" id="{1E129CC2-19B2-4A64-BE8D-5DA05B05CAEF}"/>
                  </a:ext>
                </a:extLst>
              </p:cNvPr>
              <p:cNvSpPr txBox="1">
                <a:spLocks noRot="1" noChangeAspect="1" noMove="1" noResize="1" noEditPoints="1" noAdjustHandles="1" noChangeArrowheads="1" noChangeShapeType="1" noTextEdit="1"/>
              </p:cNvSpPr>
              <p:nvPr/>
            </p:nvSpPr>
            <p:spPr>
              <a:xfrm>
                <a:off x="232597" y="4847117"/>
                <a:ext cx="3958403" cy="910377"/>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2" name="TextBox 21">
                <a:extLst>
                  <a:ext uri="{FF2B5EF4-FFF2-40B4-BE49-F238E27FC236}">
                    <a16:creationId xmlns:a16="http://schemas.microsoft.com/office/drawing/2014/main" id="{0FA51169-6145-4C34-84B4-0A1C84ADAC12}"/>
                  </a:ext>
                </a:extLst>
              </p:cNvPr>
              <p:cNvSpPr txBox="1"/>
              <p:nvPr/>
            </p:nvSpPr>
            <p:spPr>
              <a:xfrm>
                <a:off x="3712160" y="3863078"/>
                <a:ext cx="5275443" cy="2986202"/>
              </a:xfrm>
              <a:prstGeom prst="rect">
                <a:avLst/>
              </a:prstGeom>
              <a:noFill/>
            </p:spPr>
            <p:txBody>
              <a:bodyPr wrap="square" rtlCol="0">
                <a:spAutoFit/>
              </a:bodyPr>
              <a:lstStyle/>
              <a:p>
                <a:r>
                  <a:rPr lang="en-US" sz="2400" b="1" dirty="0">
                    <a:latin typeface="+mj-lt"/>
                  </a:rPr>
                  <a:t>What is the endemic equilibrium?</a:t>
                </a:r>
                <a:endParaRPr lang="en-US" sz="2400" b="0"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d>
                        <m:dPr>
                          <m:ctrlPr>
                            <a:rPr lang="en-US" sz="2400" b="0" i="1" smtClean="0">
                              <a:latin typeface="Cambria Math" panose="02040503050406030204" pitchFamily="18" charset="0"/>
                            </a:rPr>
                          </m:ctrlPr>
                        </m:dPr>
                        <m:e>
                          <m:f>
                            <m:fPr>
                              <m:ctrlPr>
                                <a:rPr lang="en-US" sz="2400" b="0" i="1" smtClean="0">
                                  <a:latin typeface="Cambria Math" panose="02040503050406030204" pitchFamily="18" charset="0"/>
                                </a:rPr>
                              </m:ctrlPr>
                            </m:fPr>
                            <m:num>
                              <m:r>
                                <m:rPr>
                                  <m:sty m:val="p"/>
                                </m:rPr>
                                <a:rPr lang="el-GR" sz="2400" i="1">
                                  <a:latin typeface="Cambria Math" panose="02040503050406030204" pitchFamily="18" charset="0"/>
                                </a:rPr>
                                <m:t>γ</m:t>
                              </m:r>
                            </m:num>
                            <m:den>
                              <m:r>
                                <m:rPr>
                                  <m:sty m:val="p"/>
                                </m:rPr>
                                <a:rPr lang="el-GR" sz="2400" i="1">
                                  <a:latin typeface="Cambria Math" panose="02040503050406030204" pitchFamily="18" charset="0"/>
                                </a:rPr>
                                <m:t>β</m:t>
                              </m:r>
                            </m:den>
                          </m:f>
                          <m:r>
                            <a:rPr lang="en-US" sz="2400" b="0" i="1" smtClean="0">
                              <a:latin typeface="Cambria Math" panose="02040503050406030204" pitchFamily="18" charset="0"/>
                            </a:rPr>
                            <m:t> , 1−</m:t>
                          </m:r>
                          <m:f>
                            <m:fPr>
                              <m:ctrlPr>
                                <a:rPr lang="en-US" sz="2400" i="1">
                                  <a:latin typeface="Cambria Math" panose="02040503050406030204" pitchFamily="18" charset="0"/>
                                </a:rPr>
                              </m:ctrlPr>
                            </m:fPr>
                            <m:num>
                              <m:r>
                                <m:rPr>
                                  <m:sty m:val="p"/>
                                </m:rPr>
                                <a:rPr lang="el-GR" sz="2400" i="1">
                                  <a:latin typeface="Cambria Math" panose="02040503050406030204" pitchFamily="18" charset="0"/>
                                </a:rPr>
                                <m:t>γ</m:t>
                              </m:r>
                            </m:num>
                            <m:den>
                              <m:r>
                                <m:rPr>
                                  <m:sty m:val="p"/>
                                </m:rPr>
                                <a:rPr lang="el-GR" sz="2400" i="1">
                                  <a:latin typeface="Cambria Math" panose="02040503050406030204" pitchFamily="18" charset="0"/>
                                </a:rPr>
                                <m:t>β</m:t>
                              </m:r>
                            </m:den>
                          </m:f>
                        </m:e>
                      </m:d>
                    </m:oMath>
                  </m:oMathPara>
                </a14:m>
                <a:endParaRPr lang="en-US" sz="2400" b="1" dirty="0">
                  <a:latin typeface="+mj-lt"/>
                </a:endParaRPr>
              </a:p>
              <a:p>
                <a:r>
                  <a:rPr lang="en-US" sz="2400" b="1" dirty="0">
                    <a:latin typeface="+mj-lt"/>
                  </a:rPr>
                  <a:t>When R</a:t>
                </a:r>
                <a:r>
                  <a:rPr lang="en-US" sz="2400" b="1" baseline="-25000" dirty="0">
                    <a:latin typeface="+mj-lt"/>
                  </a:rPr>
                  <a:t>0 </a:t>
                </a:r>
                <a:r>
                  <a:rPr lang="en-US" sz="2400" b="1" dirty="0">
                    <a:latin typeface="+mj-lt"/>
                  </a:rPr>
                  <a:t>&gt; </a:t>
                </a:r>
                <a14:m>
                  <m:oMath xmlns:m="http://schemas.openxmlformats.org/officeDocument/2006/math">
                    <m:f>
                      <m:fPr>
                        <m:ctrlPr>
                          <a:rPr lang="en-US" sz="2400" i="1">
                            <a:latin typeface="Cambria Math" panose="02040503050406030204" pitchFamily="18" charset="0"/>
                          </a:rPr>
                        </m:ctrlPr>
                      </m:fPr>
                      <m:num>
                        <m:r>
                          <m:rPr>
                            <m:sty m:val="p"/>
                          </m:rPr>
                          <a:rPr lang="el-GR" sz="2400" i="1">
                            <a:latin typeface="Cambria Math" panose="02040503050406030204" pitchFamily="18" charset="0"/>
                          </a:rPr>
                          <m:t>β</m:t>
                        </m:r>
                      </m:num>
                      <m:den>
                        <m:r>
                          <m:rPr>
                            <m:sty m:val="p"/>
                          </m:rPr>
                          <a:rPr lang="el-GR" sz="2400" i="1">
                            <a:latin typeface="Cambria Math" panose="02040503050406030204" pitchFamily="18" charset="0"/>
                          </a:rPr>
                          <m:t>γ</m:t>
                        </m:r>
                      </m:den>
                    </m:f>
                  </m:oMath>
                </a14:m>
                <a:r>
                  <a:rPr lang="en-US" sz="2400" b="1" dirty="0">
                    <a:latin typeface="+mj-lt"/>
                  </a:rPr>
                  <a:t> and endemic equilibrium reached w/o oscillations</a:t>
                </a:r>
              </a:p>
              <a:p>
                <a:r>
                  <a:rPr lang="en-US" sz="2400" b="1" dirty="0">
                    <a:latin typeface="+mj-lt"/>
                  </a:rPr>
                  <a:t>If gamma=0, then this can be a simple model of HIV (ignoring mortality)</a:t>
                </a:r>
                <a:endParaRPr lang="en-US" sz="2400" b="1" dirty="0">
                  <a:latin typeface="+mn-lt"/>
                </a:endParaRPr>
              </a:p>
            </p:txBody>
          </p:sp>
        </mc:Choice>
        <mc:Fallback xmlns="">
          <p:sp>
            <p:nvSpPr>
              <p:cNvPr id="22" name="TextBox 21">
                <a:extLst>
                  <a:ext uri="{FF2B5EF4-FFF2-40B4-BE49-F238E27FC236}">
                    <a16:creationId xmlns:a16="http://schemas.microsoft.com/office/drawing/2014/main" id="{0FA51169-6145-4C34-84B4-0A1C84ADAC12}"/>
                  </a:ext>
                </a:extLst>
              </p:cNvPr>
              <p:cNvSpPr txBox="1">
                <a:spLocks noRot="1" noChangeAspect="1" noMove="1" noResize="1" noEditPoints="1" noAdjustHandles="1" noChangeArrowheads="1" noChangeShapeType="1" noTextEdit="1"/>
              </p:cNvSpPr>
              <p:nvPr/>
            </p:nvSpPr>
            <p:spPr>
              <a:xfrm>
                <a:off x="3712160" y="3863078"/>
                <a:ext cx="5275443" cy="2986202"/>
              </a:xfrm>
              <a:prstGeom prst="rect">
                <a:avLst/>
              </a:prstGeom>
              <a:blipFill>
                <a:blip r:embed="rId4"/>
                <a:stretch>
                  <a:fillRect l="-1850" t="-1633" b="-3673"/>
                </a:stretch>
              </a:blipFill>
            </p:spPr>
            <p:txBody>
              <a:bodyPr/>
              <a:lstStyle/>
              <a:p>
                <a:r>
                  <a:rPr lang="en-US">
                    <a:noFill/>
                  </a:rPr>
                  <a:t> </a:t>
                </a:r>
              </a:p>
            </p:txBody>
          </p:sp>
        </mc:Fallback>
      </mc:AlternateContent>
      <p:cxnSp>
        <p:nvCxnSpPr>
          <p:cNvPr id="14" name="Connector: Elbow 13">
            <a:extLst>
              <a:ext uri="{FF2B5EF4-FFF2-40B4-BE49-F238E27FC236}">
                <a16:creationId xmlns:a16="http://schemas.microsoft.com/office/drawing/2014/main" id="{183C8647-4D18-4A99-A537-F904D0AE9B29}"/>
              </a:ext>
            </a:extLst>
          </p:cNvPr>
          <p:cNvCxnSpPr>
            <a:cxnSpLocks/>
            <a:stCxn id="9" idx="3"/>
            <a:endCxn id="4" idx="1"/>
          </p:cNvCxnSpPr>
          <p:nvPr/>
        </p:nvCxnSpPr>
        <p:spPr>
          <a:xfrm flipH="1">
            <a:off x="2645375" y="2551866"/>
            <a:ext cx="3526810" cy="834"/>
          </a:xfrm>
          <a:prstGeom prst="bentConnector5">
            <a:avLst>
              <a:gd name="adj1" fmla="val -6482"/>
              <a:gd name="adj2" fmla="val 86898561"/>
              <a:gd name="adj3" fmla="val 106482"/>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8195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60B85-92FE-4561-804D-7188883665A3}"/>
              </a:ext>
            </a:extLst>
          </p:cNvPr>
          <p:cNvSpPr>
            <a:spLocks noGrp="1"/>
          </p:cNvSpPr>
          <p:nvPr>
            <p:ph type="title"/>
          </p:nvPr>
        </p:nvSpPr>
        <p:spPr/>
        <p:txBody>
          <a:bodyPr/>
          <a:lstStyle/>
          <a:p>
            <a:r>
              <a:rPr lang="en-US" sz="4000" b="1" dirty="0"/>
              <a:t>Simplest Stratified SIS Models</a:t>
            </a:r>
          </a:p>
        </p:txBody>
      </p:sp>
      <p:sp>
        <p:nvSpPr>
          <p:cNvPr id="4" name="Rectangle 3">
            <a:extLst>
              <a:ext uri="{FF2B5EF4-FFF2-40B4-BE49-F238E27FC236}">
                <a16:creationId xmlns:a16="http://schemas.microsoft.com/office/drawing/2014/main" id="{33DCF929-00A7-48C1-8F1E-B41FBB384D95}"/>
              </a:ext>
            </a:extLst>
          </p:cNvPr>
          <p:cNvSpPr/>
          <p:nvPr/>
        </p:nvSpPr>
        <p:spPr>
          <a:xfrm>
            <a:off x="2645375" y="2133600"/>
            <a:ext cx="1066785"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t>S</a:t>
            </a:r>
            <a:r>
              <a:rPr lang="en-US" sz="6000" b="1" baseline="-25000" dirty="0"/>
              <a:t>L</a:t>
            </a:r>
            <a:endParaRPr lang="en-US" b="1" baseline="-25000" dirty="0"/>
          </a:p>
        </p:txBody>
      </p:sp>
      <p:sp>
        <p:nvSpPr>
          <p:cNvPr id="9" name="Rectangle 8">
            <a:extLst>
              <a:ext uri="{FF2B5EF4-FFF2-40B4-BE49-F238E27FC236}">
                <a16:creationId xmlns:a16="http://schemas.microsoft.com/office/drawing/2014/main" id="{DD077B70-2146-4DE0-B455-389CF3B285B0}"/>
              </a:ext>
            </a:extLst>
          </p:cNvPr>
          <p:cNvSpPr/>
          <p:nvPr/>
        </p:nvSpPr>
        <p:spPr>
          <a:xfrm>
            <a:off x="5105400" y="2132766"/>
            <a:ext cx="1066785" cy="990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6000" b="1" dirty="0"/>
              <a:t>I</a:t>
            </a:r>
            <a:r>
              <a:rPr lang="en-US" sz="6000" b="1" baseline="-25000" dirty="0"/>
              <a:t>L</a:t>
            </a:r>
            <a:endParaRPr lang="en-US" b="1" baseline="-25000" dirty="0"/>
          </a:p>
        </p:txBody>
      </p:sp>
      <p:cxnSp>
        <p:nvCxnSpPr>
          <p:cNvPr id="15" name="Straight Arrow Connector 14">
            <a:extLst>
              <a:ext uri="{FF2B5EF4-FFF2-40B4-BE49-F238E27FC236}">
                <a16:creationId xmlns:a16="http://schemas.microsoft.com/office/drawing/2014/main" id="{7A5BB2C7-7BD1-43C6-91AF-609359AA84DA}"/>
              </a:ext>
            </a:extLst>
          </p:cNvPr>
          <p:cNvCxnSpPr>
            <a:cxnSpLocks/>
            <a:stCxn id="4" idx="3"/>
            <a:endCxn id="9" idx="1"/>
          </p:cNvCxnSpPr>
          <p:nvPr/>
        </p:nvCxnSpPr>
        <p:spPr>
          <a:xfrm flipV="1">
            <a:off x="3712160" y="2628066"/>
            <a:ext cx="1393240" cy="83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E2E22C91-653D-418C-B3DE-5088E0773BB4}"/>
              </a:ext>
            </a:extLst>
          </p:cNvPr>
          <p:cNvSpPr/>
          <p:nvPr/>
        </p:nvSpPr>
        <p:spPr>
          <a:xfrm>
            <a:off x="4155345" y="2542580"/>
            <a:ext cx="506870" cy="523220"/>
          </a:xfrm>
          <a:prstGeom prst="rect">
            <a:avLst/>
          </a:prstGeom>
        </p:spPr>
        <p:txBody>
          <a:bodyPr wrap="none">
            <a:spAutoFit/>
          </a:bodyPr>
          <a:lstStyle/>
          <a:p>
            <a:r>
              <a:rPr lang="en-US" sz="2800" b="1" i="1" dirty="0"/>
              <a:t>βI</a:t>
            </a:r>
            <a:endParaRPr lang="en-US" dirty="0"/>
          </a:p>
        </p:txBody>
      </p:sp>
      <p:sp>
        <p:nvSpPr>
          <p:cNvPr id="18" name="Rectangle 17">
            <a:extLst>
              <a:ext uri="{FF2B5EF4-FFF2-40B4-BE49-F238E27FC236}">
                <a16:creationId xmlns:a16="http://schemas.microsoft.com/office/drawing/2014/main" id="{84530421-BCA8-4E89-B5D9-E600E5C4ED12}"/>
              </a:ext>
            </a:extLst>
          </p:cNvPr>
          <p:cNvSpPr/>
          <p:nvPr/>
        </p:nvSpPr>
        <p:spPr>
          <a:xfrm>
            <a:off x="4290434" y="1377524"/>
            <a:ext cx="385042" cy="523220"/>
          </a:xfrm>
          <a:prstGeom prst="rect">
            <a:avLst/>
          </a:prstGeom>
        </p:spPr>
        <p:txBody>
          <a:bodyPr wrap="none">
            <a:spAutoFit/>
          </a:bodyPr>
          <a:lstStyle/>
          <a:p>
            <a:r>
              <a:rPr lang="el-GR" sz="2800" b="1" i="1" dirty="0"/>
              <a:t>γ</a:t>
            </a:r>
            <a:endParaRPr lang="en-US" dirty="0"/>
          </a:p>
        </p:txBody>
      </p:sp>
      <p:cxnSp>
        <p:nvCxnSpPr>
          <p:cNvPr id="14" name="Connector: Elbow 13">
            <a:extLst>
              <a:ext uri="{FF2B5EF4-FFF2-40B4-BE49-F238E27FC236}">
                <a16:creationId xmlns:a16="http://schemas.microsoft.com/office/drawing/2014/main" id="{183C8647-4D18-4A99-A537-F904D0AE9B29}"/>
              </a:ext>
            </a:extLst>
          </p:cNvPr>
          <p:cNvCxnSpPr>
            <a:cxnSpLocks/>
            <a:stCxn id="9" idx="3"/>
            <a:endCxn id="4" idx="0"/>
          </p:cNvCxnSpPr>
          <p:nvPr/>
        </p:nvCxnSpPr>
        <p:spPr>
          <a:xfrm flipH="1" flipV="1">
            <a:off x="3178768" y="2133600"/>
            <a:ext cx="2993417" cy="494466"/>
          </a:xfrm>
          <a:prstGeom prst="bentConnector4">
            <a:avLst>
              <a:gd name="adj1" fmla="val -7637"/>
              <a:gd name="adj2" fmla="val 146400"/>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A46487F3-3640-440D-ABEF-2D07B912A802}"/>
              </a:ext>
            </a:extLst>
          </p:cNvPr>
          <p:cNvSpPr/>
          <p:nvPr/>
        </p:nvSpPr>
        <p:spPr>
          <a:xfrm>
            <a:off x="2645375" y="4249430"/>
            <a:ext cx="1066785"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t>S</a:t>
            </a:r>
            <a:r>
              <a:rPr lang="en-US" sz="6000" b="1" baseline="-25000" dirty="0"/>
              <a:t>H</a:t>
            </a:r>
          </a:p>
        </p:txBody>
      </p:sp>
      <p:sp>
        <p:nvSpPr>
          <p:cNvPr id="16" name="Rectangle 15">
            <a:extLst>
              <a:ext uri="{FF2B5EF4-FFF2-40B4-BE49-F238E27FC236}">
                <a16:creationId xmlns:a16="http://schemas.microsoft.com/office/drawing/2014/main" id="{31485891-B5DB-482B-BED8-1C2A33118494}"/>
              </a:ext>
            </a:extLst>
          </p:cNvPr>
          <p:cNvSpPr/>
          <p:nvPr/>
        </p:nvSpPr>
        <p:spPr>
          <a:xfrm>
            <a:off x="5105400" y="4248596"/>
            <a:ext cx="1066785" cy="99060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6000" b="1" dirty="0"/>
              <a:t>I</a:t>
            </a:r>
            <a:r>
              <a:rPr lang="en-US" sz="6000" b="1" baseline="-25000" dirty="0"/>
              <a:t>H</a:t>
            </a:r>
          </a:p>
        </p:txBody>
      </p:sp>
      <p:cxnSp>
        <p:nvCxnSpPr>
          <p:cNvPr id="21" name="Straight Arrow Connector 20">
            <a:extLst>
              <a:ext uri="{FF2B5EF4-FFF2-40B4-BE49-F238E27FC236}">
                <a16:creationId xmlns:a16="http://schemas.microsoft.com/office/drawing/2014/main" id="{06A6033F-2FB6-43F2-855B-4A2C2EB60F1B}"/>
              </a:ext>
            </a:extLst>
          </p:cNvPr>
          <p:cNvCxnSpPr>
            <a:cxnSpLocks/>
            <a:stCxn id="13" idx="3"/>
            <a:endCxn id="16" idx="1"/>
          </p:cNvCxnSpPr>
          <p:nvPr/>
        </p:nvCxnSpPr>
        <p:spPr>
          <a:xfrm flipV="1">
            <a:off x="3712160" y="4743896"/>
            <a:ext cx="1393240" cy="83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D4EB4A93-FAFD-47E0-B7BF-236FF294B387}"/>
              </a:ext>
            </a:extLst>
          </p:cNvPr>
          <p:cNvSpPr/>
          <p:nvPr/>
        </p:nvSpPr>
        <p:spPr>
          <a:xfrm>
            <a:off x="4191000" y="4263836"/>
            <a:ext cx="506870" cy="523220"/>
          </a:xfrm>
          <a:prstGeom prst="rect">
            <a:avLst/>
          </a:prstGeom>
        </p:spPr>
        <p:txBody>
          <a:bodyPr wrap="square">
            <a:spAutoFit/>
          </a:bodyPr>
          <a:lstStyle/>
          <a:p>
            <a:r>
              <a:rPr lang="en-US" sz="2800" b="1" i="1" dirty="0"/>
              <a:t>βI</a:t>
            </a:r>
            <a:endParaRPr lang="en-US" dirty="0"/>
          </a:p>
        </p:txBody>
      </p:sp>
      <p:sp>
        <p:nvSpPr>
          <p:cNvPr id="24" name="Rectangle 23">
            <a:extLst>
              <a:ext uri="{FF2B5EF4-FFF2-40B4-BE49-F238E27FC236}">
                <a16:creationId xmlns:a16="http://schemas.microsoft.com/office/drawing/2014/main" id="{BFC4AA70-F0F7-4ACC-867C-A34FF59BD39D}"/>
              </a:ext>
            </a:extLst>
          </p:cNvPr>
          <p:cNvSpPr/>
          <p:nvPr/>
        </p:nvSpPr>
        <p:spPr>
          <a:xfrm>
            <a:off x="4251914" y="4963180"/>
            <a:ext cx="385042" cy="523220"/>
          </a:xfrm>
          <a:prstGeom prst="rect">
            <a:avLst/>
          </a:prstGeom>
        </p:spPr>
        <p:txBody>
          <a:bodyPr wrap="square">
            <a:spAutoFit/>
          </a:bodyPr>
          <a:lstStyle/>
          <a:p>
            <a:r>
              <a:rPr lang="el-GR" sz="2800" b="1" i="1" dirty="0"/>
              <a:t>γ</a:t>
            </a:r>
            <a:endParaRPr lang="en-US" dirty="0"/>
          </a:p>
        </p:txBody>
      </p:sp>
      <p:cxnSp>
        <p:nvCxnSpPr>
          <p:cNvPr id="25" name="Connector: Elbow 24">
            <a:extLst>
              <a:ext uri="{FF2B5EF4-FFF2-40B4-BE49-F238E27FC236}">
                <a16:creationId xmlns:a16="http://schemas.microsoft.com/office/drawing/2014/main" id="{3E5DE9C1-7FFC-40F9-9F44-57E55F7EA27A}"/>
              </a:ext>
            </a:extLst>
          </p:cNvPr>
          <p:cNvCxnSpPr>
            <a:cxnSpLocks/>
            <a:stCxn id="16" idx="3"/>
            <a:endCxn id="13" idx="2"/>
          </p:cNvCxnSpPr>
          <p:nvPr/>
        </p:nvCxnSpPr>
        <p:spPr>
          <a:xfrm flipH="1">
            <a:off x="3178768" y="4743896"/>
            <a:ext cx="2993417" cy="496134"/>
          </a:xfrm>
          <a:prstGeom prst="bentConnector4">
            <a:avLst>
              <a:gd name="adj1" fmla="val -7637"/>
              <a:gd name="adj2" fmla="val 146076"/>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Connector: Curved 9">
            <a:extLst>
              <a:ext uri="{FF2B5EF4-FFF2-40B4-BE49-F238E27FC236}">
                <a16:creationId xmlns:a16="http://schemas.microsoft.com/office/drawing/2014/main" id="{A937223E-D826-4B48-93E4-E9A0E5E771C2}"/>
              </a:ext>
            </a:extLst>
          </p:cNvPr>
          <p:cNvCxnSpPr>
            <a:stCxn id="16" idx="0"/>
            <a:endCxn id="23" idx="0"/>
          </p:cNvCxnSpPr>
          <p:nvPr/>
        </p:nvCxnSpPr>
        <p:spPr>
          <a:xfrm rot="16200000" flipH="1" flipV="1">
            <a:off x="5033994" y="3659037"/>
            <a:ext cx="15240" cy="1194358"/>
          </a:xfrm>
          <a:prstGeom prst="curvedConnector3">
            <a:avLst>
              <a:gd name="adj1" fmla="val -1500000"/>
            </a:avLst>
          </a:prstGeom>
          <a:ln w="57150">
            <a:solidFill>
              <a:schemeClr val="accent6">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FC89E3B2-346E-4566-9B3A-7A23FFFADCE2}"/>
              </a:ext>
            </a:extLst>
          </p:cNvPr>
          <p:cNvCxnSpPr>
            <a:cxnSpLocks/>
            <a:stCxn id="9" idx="2"/>
            <a:endCxn id="17" idx="2"/>
          </p:cNvCxnSpPr>
          <p:nvPr/>
        </p:nvCxnSpPr>
        <p:spPr>
          <a:xfrm rot="5400000" flipH="1">
            <a:off x="4995004" y="2479577"/>
            <a:ext cx="57566" cy="1230013"/>
          </a:xfrm>
          <a:prstGeom prst="curvedConnector3">
            <a:avLst>
              <a:gd name="adj1" fmla="val -397109"/>
            </a:avLst>
          </a:prstGeom>
          <a:ln w="57150">
            <a:solidFill>
              <a:schemeClr val="bg1">
                <a:lumMod val="50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8" name="Connector: Curved 27">
            <a:extLst>
              <a:ext uri="{FF2B5EF4-FFF2-40B4-BE49-F238E27FC236}">
                <a16:creationId xmlns:a16="http://schemas.microsoft.com/office/drawing/2014/main" id="{C2228F02-8FA7-4EFD-910C-6E8D1059168C}"/>
              </a:ext>
            </a:extLst>
          </p:cNvPr>
          <p:cNvCxnSpPr>
            <a:stCxn id="16" idx="0"/>
            <a:endCxn id="17" idx="2"/>
          </p:cNvCxnSpPr>
          <p:nvPr/>
        </p:nvCxnSpPr>
        <p:spPr>
          <a:xfrm rot="16200000" flipV="1">
            <a:off x="4432389" y="3042191"/>
            <a:ext cx="1182796" cy="1230013"/>
          </a:xfrm>
          <a:prstGeom prst="curvedConnector3">
            <a:avLst/>
          </a:prstGeom>
          <a:ln w="76200">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9" name="Connector: Curved 28">
            <a:extLst>
              <a:ext uri="{FF2B5EF4-FFF2-40B4-BE49-F238E27FC236}">
                <a16:creationId xmlns:a16="http://schemas.microsoft.com/office/drawing/2014/main" id="{ED3A36F8-00E0-4E20-B5A5-6BE7BE26651C}"/>
              </a:ext>
            </a:extLst>
          </p:cNvPr>
          <p:cNvCxnSpPr>
            <a:cxnSpLocks/>
            <a:stCxn id="9" idx="2"/>
            <a:endCxn id="23" idx="0"/>
          </p:cNvCxnSpPr>
          <p:nvPr/>
        </p:nvCxnSpPr>
        <p:spPr>
          <a:xfrm rot="5400000">
            <a:off x="4471379" y="3096422"/>
            <a:ext cx="1140470" cy="1194358"/>
          </a:xfrm>
          <a:prstGeom prst="curvedConnector3">
            <a:avLst>
              <a:gd name="adj1" fmla="val 50000"/>
            </a:avLst>
          </a:prstGeom>
          <a:ln w="76200">
            <a:solidFill>
              <a:schemeClr val="accent5">
                <a:lumMod val="75000"/>
              </a:schemeClr>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E88B1429-1246-4D61-98D0-7F6FC3AA7D55}"/>
              </a:ext>
            </a:extLst>
          </p:cNvPr>
          <p:cNvSpPr txBox="1"/>
          <p:nvPr/>
        </p:nvSpPr>
        <p:spPr>
          <a:xfrm>
            <a:off x="990600" y="5752365"/>
            <a:ext cx="8229600" cy="830997"/>
          </a:xfrm>
          <a:prstGeom prst="rect">
            <a:avLst/>
          </a:prstGeom>
          <a:noFill/>
        </p:spPr>
        <p:txBody>
          <a:bodyPr wrap="square" rtlCol="0">
            <a:spAutoFit/>
          </a:bodyPr>
          <a:lstStyle/>
          <a:p>
            <a:r>
              <a:rPr lang="en-US" sz="2400" b="1" dirty="0">
                <a:latin typeface="+mj-lt"/>
              </a:rPr>
              <a:t>Note that in this model risk group membership does not change (Hs remain Hs and Ls remain Ls)</a:t>
            </a:r>
          </a:p>
        </p:txBody>
      </p:sp>
    </p:spTree>
    <p:extLst>
      <p:ext uri="{BB962C8B-B14F-4D97-AF65-F5344CB8AC3E}">
        <p14:creationId xmlns:p14="http://schemas.microsoft.com/office/powerpoint/2010/main" val="41652223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29"/>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28"/>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9" grpId="0" animBg="1"/>
      <p:bldP spid="17" grpId="0"/>
      <p:bldP spid="18" grpId="0"/>
      <p:bldP spid="13" grpId="0" animBg="1"/>
      <p:bldP spid="16" grpId="0" animBg="1"/>
      <p:bldP spid="23" grpId="0"/>
      <p:bldP spid="24" grpId="0"/>
      <p:bldP spid="3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4713</TotalTime>
  <Words>2353</Words>
  <Application>Microsoft Office PowerPoint</Application>
  <PresentationFormat>On-screen Show (4:3)</PresentationFormat>
  <Paragraphs>282</Paragraphs>
  <Slides>50</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50</vt:i4>
      </vt:variant>
    </vt:vector>
  </HeadingPairs>
  <TitlesOfParts>
    <vt:vector size="54" baseType="lpstr">
      <vt:lpstr>Arial</vt:lpstr>
      <vt:lpstr>Calibri</vt:lpstr>
      <vt:lpstr>Cambria Math</vt:lpstr>
      <vt:lpstr>Office Theme</vt:lpstr>
      <vt:lpstr>Models for Understanding and Controlling Global Infectious Diseases HUMBIO 154D / HRP 204 </vt:lpstr>
      <vt:lpstr>Course Roadmap</vt:lpstr>
      <vt:lpstr>Practical Questions</vt:lpstr>
      <vt:lpstr>Learning Objectives</vt:lpstr>
      <vt:lpstr>RISK GROUPS</vt:lpstr>
      <vt:lpstr>New HIV Diagnoses in the US and Dependent Areas by Age, 2018</vt:lpstr>
      <vt:lpstr>New HIV Infections by Race and Transmission Group, U.S. 2010 vs. 2016</vt:lpstr>
      <vt:lpstr>Remember: Unstratified SIS Models</vt:lpstr>
      <vt:lpstr>Simplest Stratified SIS Models</vt:lpstr>
      <vt:lpstr>Simplest Stratified SIS Models</vt:lpstr>
      <vt:lpstr>Simplest Stratified SIS Models</vt:lpstr>
      <vt:lpstr>Implications of Risk Stratification</vt:lpstr>
      <vt:lpstr>Implications of Risk Stratification</vt:lpstr>
      <vt:lpstr>Implications of Risk Stratification</vt:lpstr>
      <vt:lpstr>Implications of Risk Stratification</vt:lpstr>
      <vt:lpstr>Implications of Risk Stratification</vt:lpstr>
      <vt:lpstr>Implications of Risk Stratification</vt:lpstr>
      <vt:lpstr>Implications of Risk Stratification</vt:lpstr>
      <vt:lpstr>Control Measures in Stratified Models</vt:lpstr>
      <vt:lpstr>Control Measures in Stratified Models</vt:lpstr>
      <vt:lpstr>Which group should be target and why?</vt:lpstr>
      <vt:lpstr>REVISITING CONTACT MATRICES</vt:lpstr>
      <vt:lpstr>How do we estimate contact matrices?</vt:lpstr>
      <vt:lpstr>One Strategy: Random Partnership Model</vt:lpstr>
      <vt:lpstr>One Strategy: Random Partnership Model</vt:lpstr>
      <vt:lpstr>One Strategy: Random Partnership Model</vt:lpstr>
      <vt:lpstr>Another Strategy: Survey Methods</vt:lpstr>
      <vt:lpstr>Another Strategy: Survey Methods: Sampling the Network</vt:lpstr>
      <vt:lpstr>PowerPoint Presentation</vt:lpstr>
      <vt:lpstr>PowerPoint Presentation</vt:lpstr>
      <vt:lpstr>Another Strategy: Survey Methods: Large-Scale Frequency/Intensity Surveys </vt:lpstr>
      <vt:lpstr>Another Strategy: Survey Methods: Large-Scale Frequency/Intensity Surveys </vt:lpstr>
      <vt:lpstr>PowerPoint Presentation</vt:lpstr>
      <vt:lpstr>AGE-STRUCTURED MODELS SIMILAR TO BUT DIFFERENT TO RISK STRUCTURED MODELS</vt:lpstr>
      <vt:lpstr>SIR model with demography:  Damped Oscillatory Dynamics</vt:lpstr>
      <vt:lpstr>Remember: In the Stratified Models, People Stay in Their Original Risk Group</vt:lpstr>
      <vt:lpstr>Remember: In the Stratified Models, People Stay in Their Original Risk Group</vt:lpstr>
      <vt:lpstr>Age-Structured Model of Children (C) and Adults (A): Like Stratified Models but with Aging</vt:lpstr>
      <vt:lpstr>How will the age patterns of a serosurvey differ for an Age-Structured SIS vs. an Age-Structured SIR Model? Why? What if there is waning immuninty?</vt:lpstr>
      <vt:lpstr>Age-Structured Model of Children (C) and Adults (A): Like Stratified Models but with Aging</vt:lpstr>
      <vt:lpstr>FIXED AND TIME-VARYING MODEL PARAMETERS</vt:lpstr>
      <vt:lpstr>Remember: SIR model with demography have Damped Oscillatory Dynamics if their endemic equilibria are feasible</vt:lpstr>
      <vt:lpstr>Seasonal variation in contacts</vt:lpstr>
      <vt:lpstr>Define contacts as oscillating over time</vt:lpstr>
      <vt:lpstr>Overall oscillations bigger when forcing (the push) happens in (near) synchrony with the frequency of the underlying oscillation</vt:lpstr>
      <vt:lpstr>Complicated dynamics can emerge:  The combination of damped oscillation and the seasonal forcing oscillation</vt:lpstr>
      <vt:lpstr>Complicated dynamics can emerge:  They also depend on initial conditions</vt:lpstr>
      <vt:lpstr>Bifurcation Diagrams Can Show How the Periodicity (or Chaotic Nature) of the System Depends on Parameters (Beta1) </vt:lpstr>
      <vt:lpstr>People were aware of these phenomena a long time ago</vt:lpstr>
      <vt:lpstr>Important Announcements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Models for Understanding and Controlling Global Infectious Diseases HUMBIO 154D / HRP 204</dc:title>
  <dc:creator>Jeremy Goldhaber-Fiebert</dc:creator>
  <cp:lastModifiedBy>Theresa</cp:lastModifiedBy>
  <cp:revision>205</cp:revision>
  <dcterms:created xsi:type="dcterms:W3CDTF">2020-04-06T05:08:13Z</dcterms:created>
  <dcterms:modified xsi:type="dcterms:W3CDTF">2020-04-23T19:44:10Z</dcterms:modified>
</cp:coreProperties>
</file>